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6" r:id="rId3"/>
    <p:sldId id="257" r:id="rId4"/>
    <p:sldId id="259" r:id="rId5"/>
    <p:sldId id="260" r:id="rId6"/>
    <p:sldId id="263" r:id="rId7"/>
    <p:sldId id="268" r:id="rId8"/>
    <p:sldId id="264" r:id="rId9"/>
    <p:sldId id="262" r:id="rId10"/>
    <p:sldId id="265" r:id="rId11"/>
    <p:sldId id="261" r:id="rId12"/>
    <p:sldId id="266" r:id="rId13"/>
    <p:sldId id="267"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78" y="-7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410817"/>
            <a:ext cx="12192000" cy="662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userDrawn="1"/>
        </p:nvSpPr>
        <p:spPr>
          <a:xfrm>
            <a:off x="797169" y="33130"/>
            <a:ext cx="10456985" cy="369332"/>
          </a:xfrm>
          <a:prstGeom prst="rect">
            <a:avLst/>
          </a:prstGeom>
          <a:noFill/>
        </p:spPr>
        <p:txBody>
          <a:bodyPr wrap="square" rtlCol="0">
            <a:spAutoFit/>
          </a:bodyPr>
          <a:lstStyle/>
          <a:p>
            <a:pPr algn="ctr"/>
            <a:r>
              <a:rPr lang="en-US" b="1" dirty="0" smtClean="0">
                <a:solidFill>
                  <a:schemeClr val="accent2">
                    <a:lumMod val="75000"/>
                  </a:schemeClr>
                </a:solidFill>
                <a:latin typeface="Arial" panose="020B0604020202020204" pitchFamily="34" charset="0"/>
                <a:cs typeface="Arial" panose="020B0604020202020204" pitchFamily="34" charset="0"/>
              </a:rPr>
              <a:t>QUẢN</a:t>
            </a:r>
            <a:r>
              <a:rPr lang="en-US" b="1" baseline="0" dirty="0" smtClean="0">
                <a:solidFill>
                  <a:schemeClr val="accent2">
                    <a:lumMod val="75000"/>
                  </a:schemeClr>
                </a:solidFill>
                <a:latin typeface="Arial" panose="020B0604020202020204" pitchFamily="34" charset="0"/>
                <a:cs typeface="Arial" panose="020B0604020202020204" pitchFamily="34" charset="0"/>
              </a:rPr>
              <a:t> TRỊ </a:t>
            </a:r>
            <a:r>
              <a:rPr lang="en-US" b="1" baseline="0" dirty="0" err="1" smtClean="0">
                <a:solidFill>
                  <a:schemeClr val="accent2">
                    <a:lumMod val="75000"/>
                  </a:schemeClr>
                </a:solidFill>
                <a:latin typeface="Arial" panose="020B0604020202020204" pitchFamily="34" charset="0"/>
                <a:cs typeface="Arial" panose="020B0604020202020204" pitchFamily="34" charset="0"/>
              </a:rPr>
              <a:t>NHÀ</a:t>
            </a:r>
            <a:r>
              <a:rPr lang="en-US" b="1" baseline="0" dirty="0" smtClean="0">
                <a:solidFill>
                  <a:schemeClr val="accent2">
                    <a:lumMod val="75000"/>
                  </a:schemeClr>
                </a:solidFill>
                <a:latin typeface="Arial" panose="020B0604020202020204" pitchFamily="34" charset="0"/>
                <a:cs typeface="Arial" panose="020B0604020202020204" pitchFamily="34" charset="0"/>
              </a:rPr>
              <a:t> </a:t>
            </a:r>
            <a:r>
              <a:rPr lang="en-US" b="1" baseline="0" dirty="0" err="1" smtClean="0">
                <a:solidFill>
                  <a:schemeClr val="accent2">
                    <a:lumMod val="75000"/>
                  </a:schemeClr>
                </a:solidFill>
                <a:latin typeface="Arial" panose="020B0604020202020204" pitchFamily="34" charset="0"/>
                <a:cs typeface="Arial" panose="020B0604020202020204" pitchFamily="34" charset="0"/>
              </a:rPr>
              <a:t>TRƯỜNG</a:t>
            </a:r>
            <a:r>
              <a:rPr lang="en-US" b="1" baseline="0" dirty="0" smtClean="0">
                <a:solidFill>
                  <a:schemeClr val="accent2">
                    <a:lumMod val="75000"/>
                  </a:schemeClr>
                </a:solidFill>
                <a:latin typeface="Arial" panose="020B0604020202020204" pitchFamily="34" charset="0"/>
                <a:cs typeface="Arial" panose="020B0604020202020204" pitchFamily="34" charset="0"/>
              </a:rPr>
              <a:t> </a:t>
            </a:r>
            <a:r>
              <a:rPr lang="en-US" b="1" baseline="0" dirty="0" err="1" smtClean="0">
                <a:solidFill>
                  <a:schemeClr val="accent2">
                    <a:lumMod val="75000"/>
                  </a:schemeClr>
                </a:solidFill>
                <a:latin typeface="Arial" panose="020B0604020202020204" pitchFamily="34" charset="0"/>
                <a:cs typeface="Arial" panose="020B0604020202020204" pitchFamily="34" charset="0"/>
              </a:rPr>
              <a:t>THÔNG</a:t>
            </a:r>
            <a:r>
              <a:rPr lang="en-US" b="1" baseline="0" dirty="0" smtClean="0">
                <a:solidFill>
                  <a:schemeClr val="accent2">
                    <a:lumMod val="75000"/>
                  </a:schemeClr>
                </a:solidFill>
                <a:latin typeface="Arial" panose="020B0604020202020204" pitchFamily="34" charset="0"/>
                <a:cs typeface="Arial" panose="020B0604020202020204" pitchFamily="34" charset="0"/>
              </a:rPr>
              <a:t> MINH TRONG BỐI CẢNH CÁCH MẠNG CÔNG NGHIỆP 4.0</a:t>
            </a:r>
            <a:endParaRPr lang="en-US" b="1" dirty="0">
              <a:solidFill>
                <a:schemeClr val="accent2">
                  <a:lumMod val="75000"/>
                </a:schemeClr>
              </a:solidFill>
              <a:latin typeface="Arial" panose="020B0604020202020204" pitchFamily="34" charset="0"/>
              <a:cs typeface="Arial" panose="020B0604020202020204" pitchFamily="34" charset="0"/>
            </a:endParaRPr>
          </a:p>
        </p:txBody>
      </p:sp>
      <p:sp>
        <p:nvSpPr>
          <p:cNvPr id="9" name="Rectangle 8"/>
          <p:cNvSpPr/>
          <p:nvPr userDrawn="1"/>
        </p:nvSpPr>
        <p:spPr>
          <a:xfrm>
            <a:off x="0" y="6414052"/>
            <a:ext cx="12192000" cy="795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userDrawn="1"/>
        </p:nvSpPr>
        <p:spPr>
          <a:xfrm>
            <a:off x="3313043" y="6493565"/>
            <a:ext cx="4863548" cy="369332"/>
          </a:xfrm>
          <a:prstGeom prst="rect">
            <a:avLst/>
          </a:prstGeom>
          <a:noFill/>
        </p:spPr>
        <p:txBody>
          <a:bodyPr wrap="square" rtlCol="0">
            <a:spAutoFit/>
          </a:bodyPr>
          <a:lstStyle/>
          <a:p>
            <a:pPr algn="ctr"/>
            <a:r>
              <a:rPr lang="en-US" b="1" i="0" dirty="0" smtClean="0">
                <a:solidFill>
                  <a:srgbClr val="002060"/>
                </a:solidFill>
                <a:latin typeface="Arial" panose="020B0604020202020204" pitchFamily="34" charset="0"/>
                <a:cs typeface="Arial" panose="020B0604020202020204" pitchFamily="34" charset="0"/>
              </a:rPr>
              <a:t>KHOA CƠ</a:t>
            </a:r>
            <a:r>
              <a:rPr lang="en-US" b="1" i="0" baseline="0" dirty="0" smtClean="0">
                <a:solidFill>
                  <a:srgbClr val="002060"/>
                </a:solidFill>
                <a:latin typeface="Arial" panose="020B0604020202020204" pitchFamily="34" charset="0"/>
                <a:cs typeface="Arial" panose="020B0604020202020204" pitchFamily="34" charset="0"/>
              </a:rPr>
              <a:t> KHÍ</a:t>
            </a:r>
            <a:endParaRPr lang="en-US" b="1" i="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975242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0041110"/>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resource administration in smart school&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33" y="989386"/>
            <a:ext cx="4671825" cy="467182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521569" y="1355395"/>
            <a:ext cx="6506307" cy="1569660"/>
          </a:xfrm>
          <a:prstGeom prst="rect">
            <a:avLst/>
          </a:prstGeom>
          <a:noFill/>
        </p:spPr>
        <p:txBody>
          <a:bodyPr wrap="square" rtlCol="0">
            <a:spAutoFit/>
          </a:bodyPr>
          <a:lstStyle/>
          <a:p>
            <a:pPr algn="ctr"/>
            <a:r>
              <a:rPr lang="en-US" sz="3200" b="1" dirty="0" err="1" smtClean="0">
                <a:solidFill>
                  <a:srgbClr val="C00000"/>
                </a:solidFill>
                <a:latin typeface="Arial" panose="020B0604020202020204" pitchFamily="34" charset="0"/>
                <a:cs typeface="Arial" panose="020B0604020202020204" pitchFamily="34" charset="0"/>
              </a:rPr>
              <a:t>QUẢN</a:t>
            </a:r>
            <a:r>
              <a:rPr lang="en-US" sz="3200" b="1" dirty="0" smtClean="0">
                <a:solidFill>
                  <a:srgbClr val="C00000"/>
                </a:solidFill>
                <a:latin typeface="Arial" panose="020B0604020202020204" pitchFamily="34" charset="0"/>
                <a:cs typeface="Arial" panose="020B0604020202020204" pitchFamily="34" charset="0"/>
              </a:rPr>
              <a:t> </a:t>
            </a:r>
            <a:r>
              <a:rPr lang="en-US" sz="3200" b="1" dirty="0" err="1" smtClean="0">
                <a:solidFill>
                  <a:srgbClr val="C00000"/>
                </a:solidFill>
                <a:latin typeface="Arial" panose="020B0604020202020204" pitchFamily="34" charset="0"/>
                <a:cs typeface="Arial" panose="020B0604020202020204" pitchFamily="34" charset="0"/>
              </a:rPr>
              <a:t>TRỊ</a:t>
            </a:r>
            <a:r>
              <a:rPr lang="en-US" sz="3200" b="1" dirty="0" smtClean="0">
                <a:solidFill>
                  <a:srgbClr val="C00000"/>
                </a:solidFill>
                <a:latin typeface="Arial" panose="020B0604020202020204" pitchFamily="34" charset="0"/>
                <a:cs typeface="Arial" panose="020B0604020202020204" pitchFamily="34" charset="0"/>
              </a:rPr>
              <a:t> </a:t>
            </a:r>
            <a:r>
              <a:rPr lang="en-US" sz="3200" b="1" dirty="0" err="1" smtClean="0">
                <a:solidFill>
                  <a:srgbClr val="C00000"/>
                </a:solidFill>
                <a:latin typeface="Arial" panose="020B0604020202020204" pitchFamily="34" charset="0"/>
                <a:cs typeface="Arial" panose="020B0604020202020204" pitchFamily="34" charset="0"/>
              </a:rPr>
              <a:t>KHOA</a:t>
            </a:r>
            <a:r>
              <a:rPr lang="en-US" sz="3200" b="1" dirty="0" smtClean="0">
                <a:solidFill>
                  <a:srgbClr val="C00000"/>
                </a:solidFill>
                <a:latin typeface="Arial" panose="020B0604020202020204" pitchFamily="34" charset="0"/>
                <a:cs typeface="Arial" panose="020B0604020202020204" pitchFamily="34" charset="0"/>
              </a:rPr>
              <a:t> </a:t>
            </a:r>
            <a:r>
              <a:rPr lang="en-US" sz="3200" b="1" dirty="0" err="1" smtClean="0">
                <a:solidFill>
                  <a:srgbClr val="C00000"/>
                </a:solidFill>
                <a:latin typeface="Arial" panose="020B0604020202020204" pitchFamily="34" charset="0"/>
                <a:cs typeface="Arial" panose="020B0604020202020204" pitchFamily="34" charset="0"/>
              </a:rPr>
              <a:t>CƠ</a:t>
            </a:r>
            <a:r>
              <a:rPr lang="en-US" sz="3200" b="1" dirty="0" smtClean="0">
                <a:solidFill>
                  <a:srgbClr val="C00000"/>
                </a:solidFill>
                <a:latin typeface="Arial" panose="020B0604020202020204" pitchFamily="34" charset="0"/>
                <a:cs typeface="Arial" panose="020B0604020202020204" pitchFamily="34" charset="0"/>
              </a:rPr>
              <a:t> </a:t>
            </a:r>
            <a:r>
              <a:rPr lang="en-US" sz="3200" b="1" dirty="0" err="1" smtClean="0">
                <a:solidFill>
                  <a:srgbClr val="C00000"/>
                </a:solidFill>
                <a:latin typeface="Arial" panose="020B0604020202020204" pitchFamily="34" charset="0"/>
                <a:cs typeface="Arial" panose="020B0604020202020204" pitchFamily="34" charset="0"/>
              </a:rPr>
              <a:t>KHÍ</a:t>
            </a:r>
            <a:r>
              <a:rPr lang="en-US" sz="3200" b="1" dirty="0" smtClean="0">
                <a:solidFill>
                  <a:srgbClr val="C00000"/>
                </a:solidFill>
                <a:latin typeface="Arial" panose="020B0604020202020204" pitchFamily="34" charset="0"/>
                <a:cs typeface="Arial" panose="020B0604020202020204" pitchFamily="34" charset="0"/>
              </a:rPr>
              <a:t> </a:t>
            </a:r>
            <a:endParaRPr lang="en-US" sz="3200" b="1" dirty="0" smtClean="0">
              <a:solidFill>
                <a:srgbClr val="C00000"/>
              </a:solidFill>
              <a:latin typeface="Arial" panose="020B0604020202020204" pitchFamily="34" charset="0"/>
              <a:cs typeface="Arial" panose="020B0604020202020204" pitchFamily="34" charset="0"/>
            </a:endParaRPr>
          </a:p>
          <a:p>
            <a:pPr algn="ctr"/>
            <a:r>
              <a:rPr lang="en-US" sz="3200" b="1" dirty="0" smtClean="0">
                <a:solidFill>
                  <a:srgbClr val="C00000"/>
                </a:solidFill>
                <a:latin typeface="Arial" panose="020B0604020202020204" pitchFamily="34" charset="0"/>
                <a:cs typeface="Arial" panose="020B0604020202020204" pitchFamily="34" charset="0"/>
              </a:rPr>
              <a:t>TRONG BỐI </a:t>
            </a:r>
            <a:r>
              <a:rPr lang="en-US" sz="3200" b="1" dirty="0" err="1" smtClean="0">
                <a:solidFill>
                  <a:srgbClr val="C00000"/>
                </a:solidFill>
                <a:latin typeface="Arial" panose="020B0604020202020204" pitchFamily="34" charset="0"/>
                <a:cs typeface="Arial" panose="020B0604020202020204" pitchFamily="34" charset="0"/>
              </a:rPr>
              <a:t>CẢNH</a:t>
            </a:r>
            <a:r>
              <a:rPr lang="en-US" sz="3200" b="1" dirty="0" smtClean="0">
                <a:solidFill>
                  <a:srgbClr val="C00000"/>
                </a:solidFill>
                <a:latin typeface="Arial" panose="020B0604020202020204" pitchFamily="34" charset="0"/>
                <a:cs typeface="Arial" panose="020B0604020202020204" pitchFamily="34" charset="0"/>
              </a:rPr>
              <a:t> </a:t>
            </a:r>
          </a:p>
          <a:p>
            <a:pPr algn="ctr"/>
            <a:r>
              <a:rPr lang="en-US" sz="3200" b="1" dirty="0" err="1" smtClean="0">
                <a:solidFill>
                  <a:srgbClr val="C00000"/>
                </a:solidFill>
                <a:latin typeface="Arial" panose="020B0604020202020204" pitchFamily="34" charset="0"/>
                <a:cs typeface="Arial" panose="020B0604020202020204" pitchFamily="34" charset="0"/>
              </a:rPr>
              <a:t>CÁCH</a:t>
            </a:r>
            <a:r>
              <a:rPr lang="en-US" sz="3200" b="1" dirty="0" smtClean="0">
                <a:solidFill>
                  <a:srgbClr val="C00000"/>
                </a:solidFill>
                <a:latin typeface="Arial" panose="020B0604020202020204" pitchFamily="34" charset="0"/>
                <a:cs typeface="Arial" panose="020B0604020202020204" pitchFamily="34" charset="0"/>
              </a:rPr>
              <a:t> MẠNG CÔNG NGHIỆP 4.0</a:t>
            </a:r>
            <a:endParaRPr lang="en-US" sz="3200" b="1" dirty="0">
              <a:solidFill>
                <a:srgbClr val="C00000"/>
              </a:solidFill>
              <a:latin typeface="Arial" panose="020B0604020202020204" pitchFamily="34" charset="0"/>
              <a:cs typeface="Arial" panose="020B0604020202020204" pitchFamily="34" charset="0"/>
            </a:endParaRPr>
          </a:p>
        </p:txBody>
      </p:sp>
      <p:sp>
        <p:nvSpPr>
          <p:cNvPr id="3" name="TextBox 2"/>
          <p:cNvSpPr txBox="1"/>
          <p:nvPr/>
        </p:nvSpPr>
        <p:spPr>
          <a:xfrm>
            <a:off x="6710082" y="3778623"/>
            <a:ext cx="4666129" cy="400110"/>
          </a:xfrm>
          <a:prstGeom prst="rect">
            <a:avLst/>
          </a:prstGeom>
          <a:noFill/>
        </p:spPr>
        <p:txBody>
          <a:bodyPr wrap="square" rtlCol="0">
            <a:spAutoFit/>
          </a:bodyPr>
          <a:lstStyle/>
          <a:p>
            <a:r>
              <a:rPr lang="en-US" sz="2000" b="1" dirty="0" smtClean="0">
                <a:latin typeface="Arial" panose="020B0604020202020204" pitchFamily="34" charset="0"/>
                <a:cs typeface="Arial" panose="020B0604020202020204" pitchFamily="34" charset="0"/>
              </a:rPr>
              <a:t>BÁO CÁO: CHUNG TRẦN THẾ VINH</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596451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57483" y="1282513"/>
            <a:ext cx="6687670" cy="2677656"/>
          </a:xfrm>
          <a:prstGeom prst="rect">
            <a:avLst/>
          </a:prstGeom>
        </p:spPr>
        <p:txBody>
          <a:bodyPr wrap="square">
            <a:spAutoFit/>
          </a:bodyPr>
          <a:lstStyle/>
          <a:p>
            <a:pPr algn="just"/>
            <a:r>
              <a:rPr lang="en-US" sz="2400" dirty="0" smtClean="0">
                <a:solidFill>
                  <a:srgbClr val="7030A0"/>
                </a:solidFill>
                <a:latin typeface="Times New Roman" pitchFamily="18" charset="0"/>
                <a:cs typeface="Times New Roman" pitchFamily="18" charset="0"/>
              </a:rPr>
              <a:t>Thế giới đang đứng truớc cuộc cách mạng công nghiệp lần thứ 4, là cuộc cách mạng số, thông qua các công nghệ như Internet vạn vật (loT), trí tuệ nhân tạo (AI), thực tế ảo (VR), </a:t>
            </a:r>
            <a:r>
              <a:rPr lang="en-US" sz="2400" dirty="0" err="1" smtClean="0">
                <a:solidFill>
                  <a:srgbClr val="7030A0"/>
                </a:solidFill>
                <a:latin typeface="Times New Roman" pitchFamily="18" charset="0"/>
                <a:cs typeface="Times New Roman" pitchFamily="18" charset="0"/>
              </a:rPr>
              <a:t>thực</a:t>
            </a:r>
            <a:r>
              <a:rPr lang="en-US" sz="2400" dirty="0" smtClean="0">
                <a:solidFill>
                  <a:srgbClr val="7030A0"/>
                </a:solidFill>
                <a:latin typeface="Times New Roman" pitchFamily="18" charset="0"/>
                <a:cs typeface="Times New Roman" pitchFamily="18" charset="0"/>
              </a:rPr>
              <a:t> </a:t>
            </a:r>
            <a:r>
              <a:rPr lang="en-US" sz="2400" dirty="0" err="1" smtClean="0">
                <a:solidFill>
                  <a:srgbClr val="7030A0"/>
                </a:solidFill>
                <a:latin typeface="Times New Roman" pitchFamily="18" charset="0"/>
                <a:cs typeface="Times New Roman" pitchFamily="18" charset="0"/>
              </a:rPr>
              <a:t>tế</a:t>
            </a:r>
            <a:r>
              <a:rPr lang="en-US" sz="2400" dirty="0" smtClean="0">
                <a:solidFill>
                  <a:srgbClr val="7030A0"/>
                </a:solidFill>
                <a:latin typeface="Times New Roman" pitchFamily="18" charset="0"/>
                <a:cs typeface="Times New Roman" pitchFamily="18" charset="0"/>
              </a:rPr>
              <a:t> </a:t>
            </a:r>
            <a:r>
              <a:rPr lang="en-US" sz="2400" dirty="0" err="1" smtClean="0">
                <a:solidFill>
                  <a:srgbClr val="7030A0"/>
                </a:solidFill>
                <a:latin typeface="Times New Roman" pitchFamily="18" charset="0"/>
                <a:cs typeface="Times New Roman" pitchFamily="18" charset="0"/>
              </a:rPr>
              <a:t>ảo</a:t>
            </a:r>
            <a:r>
              <a:rPr lang="en-US" sz="2400" dirty="0" smtClean="0">
                <a:solidFill>
                  <a:srgbClr val="7030A0"/>
                </a:solidFill>
                <a:latin typeface="Times New Roman" pitchFamily="18" charset="0"/>
                <a:cs typeface="Times New Roman" pitchFamily="18" charset="0"/>
              </a:rPr>
              <a:t> tăng cường (AR), mạng xã hội, điện toán đám mây, di động, phân tích dữ liệu lớn... để chuyển hóa toàn bộ thế giới thực thành thế giới số.</a:t>
            </a:r>
            <a:endParaRPr lang="en-US" sz="2400" dirty="0">
              <a:solidFill>
                <a:srgbClr val="7030A0"/>
              </a:solidFill>
              <a:latin typeface="Times New Roman" pitchFamily="18" charset="0"/>
              <a:cs typeface="Times New Roman" pitchFamily="18" charset="0"/>
            </a:endParaRPr>
          </a:p>
        </p:txBody>
      </p:sp>
      <p:pic>
        <p:nvPicPr>
          <p:cNvPr id="5" name="Picture 4"/>
          <p:cNvPicPr>
            <a:picLocks noChangeAspect="1"/>
          </p:cNvPicPr>
          <p:nvPr/>
        </p:nvPicPr>
        <p:blipFill>
          <a:blip r:embed="rId2"/>
          <a:stretch>
            <a:fillRect/>
          </a:stretch>
        </p:blipFill>
        <p:spPr>
          <a:xfrm>
            <a:off x="0" y="1282513"/>
            <a:ext cx="4674546" cy="3356722"/>
          </a:xfrm>
          <a:prstGeom prst="rect">
            <a:avLst/>
          </a:prstGeom>
        </p:spPr>
      </p:pic>
      <p:sp>
        <p:nvSpPr>
          <p:cNvPr id="6" name="Rectangle 5"/>
          <p:cNvSpPr/>
          <p:nvPr/>
        </p:nvSpPr>
        <p:spPr>
          <a:xfrm>
            <a:off x="4957483" y="4112513"/>
            <a:ext cx="6593541" cy="1938992"/>
          </a:xfrm>
          <a:prstGeom prst="rect">
            <a:avLst/>
          </a:prstGeom>
        </p:spPr>
        <p:txBody>
          <a:bodyPr wrap="square">
            <a:spAutoFit/>
          </a:bodyPr>
          <a:lstStyle/>
          <a:p>
            <a:pPr algn="just"/>
            <a:r>
              <a:rPr lang="en-US" sz="2400" dirty="0" smtClean="0">
                <a:solidFill>
                  <a:schemeClr val="tx2">
                    <a:lumMod val="75000"/>
                  </a:schemeClr>
                </a:solidFill>
                <a:latin typeface="Times New Roman" pitchFamily="18" charset="0"/>
                <a:cs typeface="Times New Roman" pitchFamily="18" charset="0"/>
              </a:rPr>
              <a:t>Cách</a:t>
            </a:r>
            <a:r>
              <a:rPr lang="en-US" sz="2400" dirty="0">
                <a:solidFill>
                  <a:schemeClr val="tx2">
                    <a:lumMod val="75000"/>
                  </a:schemeClr>
                </a:solidFill>
                <a:latin typeface="Times New Roman" pitchFamily="18" charset="0"/>
                <a:cs typeface="Times New Roman" pitchFamily="18" charset="0"/>
              </a:rPr>
              <a:t> </a:t>
            </a:r>
            <a:r>
              <a:rPr lang="en-US" sz="2400" dirty="0" smtClean="0">
                <a:solidFill>
                  <a:schemeClr val="tx2">
                    <a:lumMod val="75000"/>
                  </a:schemeClr>
                </a:solidFill>
                <a:latin typeface="Times New Roman" pitchFamily="18" charset="0"/>
                <a:cs typeface="Times New Roman" pitchFamily="18" charset="0"/>
              </a:rPr>
              <a:t>mạng 4.0 đòi hỏi phuơng thức và phương pháp quản trị tại các đơn vị cũng như nhà trường cần sự hỗ trợ mạnh mẽ từ CNTT nhằm điều hành, giám sát và hỗ trợ tối đa giảng viên cũng như người học trong quá trình học tại trường.</a:t>
            </a:r>
            <a:endParaRPr lang="en-US" sz="2400" dirty="0">
              <a:solidFill>
                <a:schemeClr val="tx2">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6748546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257909" y="1842245"/>
            <a:ext cx="2982832" cy="2581837"/>
          </a:xfrm>
          <a:prstGeom prst="ellipse">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US" sz="2200" b="1" dirty="0" smtClean="0">
                <a:latin typeface="Arial" panose="020B0604020202020204" pitchFamily="34" charset="0"/>
                <a:cs typeface="Arial" panose="020B0604020202020204" pitchFamily="34" charset="0"/>
              </a:rPr>
              <a:t>QUẢN </a:t>
            </a:r>
            <a:r>
              <a:rPr lang="en-US" sz="2200" b="1" dirty="0" err="1" smtClean="0">
                <a:latin typeface="Arial" panose="020B0604020202020204" pitchFamily="34" charset="0"/>
                <a:cs typeface="Arial" panose="020B0604020202020204" pitchFamily="34" charset="0"/>
              </a:rPr>
              <a:t>TRỊ</a:t>
            </a:r>
            <a:r>
              <a:rPr lang="en-US" sz="2200" b="1" dirty="0" smtClean="0">
                <a:latin typeface="Arial" panose="020B0604020202020204" pitchFamily="34" charset="0"/>
                <a:cs typeface="Arial" panose="020B0604020202020204" pitchFamily="34" charset="0"/>
              </a:rPr>
              <a:t> </a:t>
            </a:r>
            <a:r>
              <a:rPr lang="en-US" sz="2200" b="1" dirty="0" err="1" smtClean="0">
                <a:latin typeface="Arial" panose="020B0604020202020204" pitchFamily="34" charset="0"/>
                <a:cs typeface="Arial" panose="020B0604020202020204" pitchFamily="34" charset="0"/>
              </a:rPr>
              <a:t>KHOA</a:t>
            </a:r>
            <a:r>
              <a:rPr lang="en-US" sz="2200" b="1" dirty="0" smtClean="0">
                <a:latin typeface="Arial" panose="020B0604020202020204" pitchFamily="34" charset="0"/>
                <a:cs typeface="Arial" panose="020B0604020202020204" pitchFamily="34" charset="0"/>
              </a:rPr>
              <a:t> </a:t>
            </a:r>
            <a:r>
              <a:rPr lang="en-US" sz="2200" b="1" dirty="0" err="1" smtClean="0">
                <a:latin typeface="Arial" panose="020B0604020202020204" pitchFamily="34" charset="0"/>
                <a:cs typeface="Arial" panose="020B0604020202020204" pitchFamily="34" charset="0"/>
              </a:rPr>
              <a:t>CƠ</a:t>
            </a:r>
            <a:r>
              <a:rPr lang="en-US" sz="2200" b="1" dirty="0" smtClean="0">
                <a:latin typeface="Arial" panose="020B0604020202020204" pitchFamily="34" charset="0"/>
                <a:cs typeface="Arial" panose="020B0604020202020204" pitchFamily="34" charset="0"/>
              </a:rPr>
              <a:t> </a:t>
            </a:r>
            <a:r>
              <a:rPr lang="en-US" sz="2200" b="1" dirty="0" err="1" smtClean="0">
                <a:latin typeface="Arial" panose="020B0604020202020204" pitchFamily="34" charset="0"/>
                <a:cs typeface="Arial" panose="020B0604020202020204" pitchFamily="34" charset="0"/>
              </a:rPr>
              <a:t>KHÍ</a:t>
            </a:r>
            <a:endParaRPr lang="en-US" sz="2200" b="1" dirty="0">
              <a:latin typeface="Arial" panose="020B0604020202020204" pitchFamily="34" charset="0"/>
              <a:cs typeface="Arial" panose="020B0604020202020204" pitchFamily="34" charset="0"/>
            </a:endParaRPr>
          </a:p>
        </p:txBody>
      </p:sp>
      <p:cxnSp>
        <p:nvCxnSpPr>
          <p:cNvPr id="4" name="Straight Arrow Connector 3"/>
          <p:cNvCxnSpPr>
            <a:stCxn id="2" idx="7"/>
          </p:cNvCxnSpPr>
          <p:nvPr/>
        </p:nvCxnSpPr>
        <p:spPr>
          <a:xfrm flipV="1">
            <a:off x="2803915" y="1613648"/>
            <a:ext cx="1136073" cy="60669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stCxn id="2" idx="5"/>
          </p:cNvCxnSpPr>
          <p:nvPr/>
        </p:nvCxnSpPr>
        <p:spPr>
          <a:xfrm>
            <a:off x="2803915" y="4045981"/>
            <a:ext cx="1136073" cy="60670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3939989" y="1142209"/>
            <a:ext cx="1573351" cy="942875"/>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CƠ SỞ HẠ TẦNG</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8" name="Rounded Rectangle 7"/>
          <p:cNvSpPr/>
          <p:nvPr/>
        </p:nvSpPr>
        <p:spPr>
          <a:xfrm>
            <a:off x="3939988" y="4181244"/>
            <a:ext cx="1573352" cy="942875"/>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SINH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9" name="TextBox 8"/>
          <p:cNvSpPr txBox="1"/>
          <p:nvPr/>
        </p:nvSpPr>
        <p:spPr>
          <a:xfrm>
            <a:off x="6414246" y="772877"/>
            <a:ext cx="4839907" cy="1477328"/>
          </a:xfrm>
          <a:prstGeom prst="rect">
            <a:avLst/>
          </a:prstGeom>
          <a:noFill/>
        </p:spPr>
        <p:txBody>
          <a:bodyPr wrap="square" rtlCol="0">
            <a:spAutoFit/>
          </a:bodyPr>
          <a:lstStyle/>
          <a:p>
            <a:pPr marL="285750" indent="-285750">
              <a:buFontTx/>
              <a:buChar char="-"/>
            </a:pPr>
            <a:r>
              <a:rPr lang="en-US" dirty="0" smtClean="0">
                <a:solidFill>
                  <a:schemeClr val="accent6">
                    <a:lumMod val="50000"/>
                  </a:schemeClr>
                </a:solidFill>
                <a:latin typeface="Arial" panose="020B0604020202020204" pitchFamily="34" charset="0"/>
                <a:cs typeface="Arial" panose="020B0604020202020204" pitchFamily="34" charset="0"/>
              </a:rPr>
              <a:t>CCTV (camera giám sát)</a:t>
            </a:r>
          </a:p>
          <a:p>
            <a:pPr marL="285750" indent="-285750">
              <a:buFontTx/>
              <a:buChar char="-"/>
            </a:pPr>
            <a:r>
              <a:rPr lang="en-US" dirty="0" smtClean="0">
                <a:solidFill>
                  <a:schemeClr val="accent6">
                    <a:lumMod val="50000"/>
                  </a:schemeClr>
                </a:solidFill>
                <a:latin typeface="Arial" panose="020B0604020202020204" pitchFamily="34" charset="0"/>
                <a:cs typeface="Arial" panose="020B0604020202020204" pitchFamily="34" charset="0"/>
              </a:rPr>
              <a:t>Wifi</a:t>
            </a:r>
          </a:p>
          <a:p>
            <a:pPr marL="285750" indent="-285750">
              <a:buFontTx/>
              <a:buChar char="-"/>
            </a:pPr>
            <a:r>
              <a:rPr lang="en-US" dirty="0" smtClean="0">
                <a:solidFill>
                  <a:schemeClr val="accent6">
                    <a:lumMod val="50000"/>
                  </a:schemeClr>
                </a:solidFill>
                <a:latin typeface="Arial" panose="020B0604020202020204" pitchFamily="34" charset="0"/>
                <a:cs typeface="Arial" panose="020B0604020202020204" pitchFamily="34" charset="0"/>
              </a:rPr>
              <a:t>Phần mềm quản trị</a:t>
            </a:r>
          </a:p>
          <a:p>
            <a:pPr marL="285750" indent="-285750">
              <a:buFontTx/>
              <a:buChar char="-"/>
            </a:pPr>
            <a:r>
              <a:rPr lang="en-US" dirty="0" smtClean="0">
                <a:solidFill>
                  <a:schemeClr val="accent6">
                    <a:lumMod val="50000"/>
                  </a:schemeClr>
                </a:solidFill>
                <a:latin typeface="Arial" panose="020B0604020202020204" pitchFamily="34" charset="0"/>
                <a:cs typeface="Arial" panose="020B0604020202020204" pitchFamily="34" charset="0"/>
              </a:rPr>
              <a:t>Hệ thống thẻ từ </a:t>
            </a:r>
          </a:p>
          <a:p>
            <a:pPr marL="285750" indent="-285750">
              <a:buFontTx/>
              <a:buChar char="-"/>
            </a:pPr>
            <a:r>
              <a:rPr lang="en-US" dirty="0" smtClean="0">
                <a:solidFill>
                  <a:schemeClr val="accent6">
                    <a:lumMod val="50000"/>
                  </a:schemeClr>
                </a:solidFill>
                <a:latin typeface="Arial" panose="020B0604020202020204" pitchFamily="34" charset="0"/>
                <a:cs typeface="Arial" panose="020B0604020202020204" pitchFamily="34" charset="0"/>
              </a:rPr>
              <a:t>Hệ thống AI thu thập và phân tích dữ liệu</a:t>
            </a:r>
            <a:endParaRPr lang="en-US" dirty="0">
              <a:solidFill>
                <a:schemeClr val="accent6">
                  <a:lumMod val="50000"/>
                </a:schemeClr>
              </a:solidFill>
              <a:latin typeface="Arial" panose="020B0604020202020204" pitchFamily="34" charset="0"/>
              <a:cs typeface="Arial" panose="020B0604020202020204" pitchFamily="34" charset="0"/>
            </a:endParaRPr>
          </a:p>
        </p:txBody>
      </p:sp>
      <p:sp>
        <p:nvSpPr>
          <p:cNvPr id="10" name="Rounded Rectangle 9"/>
          <p:cNvSpPr/>
          <p:nvPr/>
        </p:nvSpPr>
        <p:spPr>
          <a:xfrm>
            <a:off x="3939989" y="2654213"/>
            <a:ext cx="1573351" cy="942875"/>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GIẢNG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cxnSp>
        <p:nvCxnSpPr>
          <p:cNvPr id="14" name="Straight Arrow Connector 13"/>
          <p:cNvCxnSpPr>
            <a:stCxn id="2" idx="6"/>
            <a:endCxn id="10" idx="1"/>
          </p:cNvCxnSpPr>
          <p:nvPr/>
        </p:nvCxnSpPr>
        <p:spPr>
          <a:xfrm flipV="1">
            <a:off x="3240741" y="3125651"/>
            <a:ext cx="699248" cy="751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6414247" y="2646071"/>
            <a:ext cx="4249271" cy="1200329"/>
          </a:xfrm>
          <a:prstGeom prst="rect">
            <a:avLst/>
          </a:prstGeom>
        </p:spPr>
        <p:txBody>
          <a:bodyPr wrap="square">
            <a:spAutoFit/>
          </a:bodyPr>
          <a:lstStyle/>
          <a:p>
            <a:pPr marL="285750" indent="-285750">
              <a:buFontTx/>
              <a:buChar char="-"/>
            </a:pPr>
            <a:r>
              <a:rPr lang="en-US" dirty="0" smtClean="0">
                <a:solidFill>
                  <a:srgbClr val="FF0000"/>
                </a:solidFill>
                <a:latin typeface="Arial" panose="020B0604020202020204" pitchFamily="34" charset="0"/>
                <a:cs typeface="Arial" panose="020B0604020202020204" pitchFamily="34" charset="0"/>
              </a:rPr>
              <a:t>Smart phone</a:t>
            </a:r>
          </a:p>
          <a:p>
            <a:pPr marL="285750" indent="-285750">
              <a:buFontTx/>
              <a:buChar char="-"/>
            </a:pPr>
            <a:r>
              <a:rPr lang="en-US" dirty="0" smtClean="0">
                <a:solidFill>
                  <a:srgbClr val="FF0000"/>
                </a:solidFill>
                <a:latin typeface="Arial" panose="020B0604020202020204" pitchFamily="34" charset="0"/>
                <a:cs typeface="Arial" panose="020B0604020202020204" pitchFamily="34" charset="0"/>
              </a:rPr>
              <a:t>Laptop, Table</a:t>
            </a:r>
          </a:p>
          <a:p>
            <a:pPr marL="285750" indent="-285750">
              <a:buFontTx/>
              <a:buChar char="-"/>
            </a:pPr>
            <a:r>
              <a:rPr lang="en-US" dirty="0" smtClean="0">
                <a:solidFill>
                  <a:srgbClr val="FF0000"/>
                </a:solidFill>
                <a:latin typeface="Arial" panose="020B0604020202020204" pitchFamily="34" charset="0"/>
                <a:cs typeface="Arial" panose="020B0604020202020204" pitchFamily="34" charset="0"/>
              </a:rPr>
              <a:t>Bài giảng, giáo án</a:t>
            </a:r>
          </a:p>
          <a:p>
            <a:pPr marL="285750" indent="-285750">
              <a:buFontTx/>
              <a:buChar char="-"/>
            </a:pPr>
            <a:r>
              <a:rPr lang="en-US" dirty="0" smtClean="0">
                <a:solidFill>
                  <a:srgbClr val="FF0000"/>
                </a:solidFill>
                <a:latin typeface="Arial" panose="020B0604020202020204" pitchFamily="34" charset="0"/>
                <a:cs typeface="Arial" panose="020B0604020202020204" pitchFamily="34" charset="0"/>
              </a:rPr>
              <a:t>Phương pháp giảng dạy mới</a:t>
            </a:r>
          </a:p>
        </p:txBody>
      </p:sp>
      <p:sp>
        <p:nvSpPr>
          <p:cNvPr id="18" name="Rectangle 17"/>
          <p:cNvSpPr/>
          <p:nvPr/>
        </p:nvSpPr>
        <p:spPr>
          <a:xfrm>
            <a:off x="6414246" y="4329515"/>
            <a:ext cx="4249271" cy="646331"/>
          </a:xfrm>
          <a:prstGeom prst="rect">
            <a:avLst/>
          </a:prstGeom>
        </p:spPr>
        <p:txBody>
          <a:bodyPr wrap="square">
            <a:spAutoFit/>
          </a:bodyPr>
          <a:lstStyle/>
          <a:p>
            <a:pPr marL="285750" indent="-285750">
              <a:buFontTx/>
              <a:buChar char="-"/>
            </a:pPr>
            <a:r>
              <a:rPr lang="en-US" dirty="0" smtClean="0">
                <a:solidFill>
                  <a:srgbClr val="7030A0"/>
                </a:solidFill>
                <a:latin typeface="Arial" panose="020B0604020202020204" pitchFamily="34" charset="0"/>
                <a:cs typeface="Arial" panose="020B0604020202020204" pitchFamily="34" charset="0"/>
              </a:rPr>
              <a:t>Smart phone</a:t>
            </a:r>
          </a:p>
          <a:p>
            <a:pPr marL="285750" indent="-285750">
              <a:buFontTx/>
              <a:buChar char="-"/>
            </a:pPr>
            <a:r>
              <a:rPr lang="en-US" dirty="0" smtClean="0">
                <a:solidFill>
                  <a:srgbClr val="7030A0"/>
                </a:solidFill>
                <a:latin typeface="Arial" panose="020B0604020202020204" pitchFamily="34" charset="0"/>
                <a:cs typeface="Arial" panose="020B0604020202020204" pitchFamily="34" charset="0"/>
              </a:rPr>
              <a:t>Laptop, Table</a:t>
            </a:r>
          </a:p>
        </p:txBody>
      </p:sp>
      <p:cxnSp>
        <p:nvCxnSpPr>
          <p:cNvPr id="22" name="Straight Arrow Connector 21"/>
          <p:cNvCxnSpPr>
            <a:stCxn id="7" idx="3"/>
          </p:cNvCxnSpPr>
          <p:nvPr/>
        </p:nvCxnSpPr>
        <p:spPr>
          <a:xfrm flipV="1">
            <a:off x="5513340" y="1613646"/>
            <a:ext cx="739542" cy="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5533486" y="3125649"/>
            <a:ext cx="739542" cy="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5513340" y="4637651"/>
            <a:ext cx="739542" cy="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23968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smtClean="0">
                <a:solidFill>
                  <a:schemeClr val="tx2">
                    <a:lumMod val="75000"/>
                  </a:schemeClr>
                </a:solidFill>
                <a:latin typeface="Arial" panose="020B0604020202020204" pitchFamily="34" charset="0"/>
                <a:cs typeface="Arial" panose="020B0604020202020204" pitchFamily="34" charset="0"/>
              </a:rPr>
              <a:t>GIẢNG</a:t>
            </a:r>
            <a:r>
              <a:rPr lang="en-US" sz="2000" b="1" dirty="0" smtClean="0">
                <a:solidFill>
                  <a:schemeClr val="tx2">
                    <a:lumMod val="75000"/>
                  </a:schemeClr>
                </a:solidFill>
                <a:latin typeface="Arial" panose="020B0604020202020204" pitchFamily="34" charset="0"/>
                <a:cs typeface="Arial" panose="020B0604020202020204" pitchFamily="34" charset="0"/>
              </a:rPr>
              <a:t>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2" name="Rectangle 1"/>
          <p:cNvSpPr/>
          <p:nvPr/>
        </p:nvSpPr>
        <p:spPr>
          <a:xfrm>
            <a:off x="4551828" y="1519518"/>
            <a:ext cx="2756647" cy="69924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C00000"/>
                </a:solidFill>
                <a:latin typeface="Arial" panose="020B0604020202020204" pitchFamily="34" charset="0"/>
                <a:cs typeface="Arial" panose="020B0604020202020204" pitchFamily="34" charset="0"/>
              </a:rPr>
              <a:t>TRƯỞNG KHOA</a:t>
            </a:r>
            <a:endParaRPr lang="en-US" sz="2000" b="1" dirty="0">
              <a:solidFill>
                <a:srgbClr val="C00000"/>
              </a:solidFill>
              <a:latin typeface="Arial" panose="020B0604020202020204" pitchFamily="34" charset="0"/>
              <a:cs typeface="Arial" panose="020B0604020202020204" pitchFamily="34" charset="0"/>
            </a:endParaRPr>
          </a:p>
        </p:txBody>
      </p:sp>
      <p:sp>
        <p:nvSpPr>
          <p:cNvPr id="4" name="Rounded Rectangle 3"/>
          <p:cNvSpPr/>
          <p:nvPr/>
        </p:nvSpPr>
        <p:spPr>
          <a:xfrm>
            <a:off x="4356847" y="2689412"/>
            <a:ext cx="3146611" cy="143822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b="1" i="1" dirty="0" smtClean="0">
                <a:latin typeface="Arial" panose="020B0604020202020204" pitchFamily="34" charset="0"/>
                <a:cs typeface="Arial" panose="020B0604020202020204" pitchFamily="34" charset="0"/>
              </a:rPr>
              <a:t>HỆ THỐNG PHẦN MỀM QUẢN LÝ</a:t>
            </a:r>
          </a:p>
          <a:p>
            <a:pPr algn="ctr"/>
            <a:r>
              <a:rPr lang="en-US" dirty="0" smtClean="0">
                <a:latin typeface="Arial" panose="020B0604020202020204" pitchFamily="34" charset="0"/>
                <a:cs typeface="Arial" panose="020B0604020202020204" pitchFamily="34" charset="0"/>
              </a:rPr>
              <a:t>(THU THẬP, PHÂN TÍCH DỮ LIỆU)</a:t>
            </a:r>
            <a:endParaRPr lang="en-US" dirty="0">
              <a:latin typeface="Arial" panose="020B0604020202020204" pitchFamily="34" charset="0"/>
              <a:cs typeface="Arial" panose="020B0604020202020204" pitchFamily="34" charset="0"/>
            </a:endParaRPr>
          </a:p>
        </p:txBody>
      </p:sp>
      <p:cxnSp>
        <p:nvCxnSpPr>
          <p:cNvPr id="10" name="Straight Arrow Connector 9"/>
          <p:cNvCxnSpPr>
            <a:stCxn id="2" idx="2"/>
            <a:endCxn id="4" idx="0"/>
          </p:cNvCxnSpPr>
          <p:nvPr/>
        </p:nvCxnSpPr>
        <p:spPr>
          <a:xfrm>
            <a:off x="5930152" y="2218765"/>
            <a:ext cx="1" cy="470647"/>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2052" name="Picture 4" descr="Image result for LECTURER&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42275" y="4712677"/>
            <a:ext cx="2122404" cy="1591803"/>
          </a:xfrm>
          <a:prstGeom prst="rect">
            <a:avLst/>
          </a:prstGeom>
          <a:noFill/>
          <a:extLst>
            <a:ext uri="{909E8E84-426E-40DD-AFC4-6F175D3DCCD1}">
              <a14:hiddenFill xmlns:a14="http://schemas.microsoft.com/office/drawing/2010/main">
                <a:solidFill>
                  <a:srgbClr val="FFFFFF"/>
                </a:solidFill>
              </a14:hiddenFill>
            </a:ext>
          </a:extLst>
        </p:spPr>
      </p:pic>
      <p:cxnSp>
        <p:nvCxnSpPr>
          <p:cNvPr id="18" name="Elbow Connector 17"/>
          <p:cNvCxnSpPr>
            <a:stCxn id="4" idx="1"/>
          </p:cNvCxnSpPr>
          <p:nvPr/>
        </p:nvCxnSpPr>
        <p:spPr>
          <a:xfrm rot="10800000" flipV="1">
            <a:off x="3165237" y="3408524"/>
            <a:ext cx="1191610" cy="1909064"/>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3151163" y="5303520"/>
            <a:ext cx="177252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75138" y="4308249"/>
            <a:ext cx="2139797" cy="923330"/>
          </a:xfrm>
          <a:prstGeom prst="rect">
            <a:avLst/>
          </a:prstGeom>
          <a:noFill/>
        </p:spPr>
        <p:txBody>
          <a:bodyPr wrap="square" rtlCol="0">
            <a:spAutoFit/>
          </a:bodyPr>
          <a:lstStyle/>
          <a:p>
            <a:r>
              <a:rPr lang="en-US" b="1" dirty="0" smtClean="0">
                <a:latin typeface="Arial" panose="020B0604020202020204" pitchFamily="34" charset="0"/>
                <a:cs typeface="Arial" panose="020B0604020202020204" pitchFamily="34" charset="0"/>
              </a:rPr>
              <a:t>           CCTV </a:t>
            </a:r>
          </a:p>
          <a:p>
            <a:r>
              <a:rPr lang="en-US" b="1" dirty="0" smtClean="0">
                <a:latin typeface="Arial" panose="020B0604020202020204" pitchFamily="34" charset="0"/>
                <a:cs typeface="Arial" panose="020B0604020202020204" pitchFamily="34" charset="0"/>
              </a:rPr>
              <a:t> Camera </a:t>
            </a:r>
            <a:r>
              <a:rPr lang="en-US" b="1" dirty="0" err="1" smtClean="0">
                <a:latin typeface="Arial" panose="020B0604020202020204" pitchFamily="34" charset="0"/>
                <a:cs typeface="Arial" panose="020B0604020202020204" pitchFamily="34" charset="0"/>
              </a:rPr>
              <a:t>giám</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sát</a:t>
            </a:r>
            <a:endParaRPr lang="en-US" b="1" dirty="0" smtClean="0">
              <a:latin typeface="Arial" panose="020B0604020202020204" pitchFamily="34" charset="0"/>
              <a:cs typeface="Arial" panose="020B0604020202020204" pitchFamily="34" charset="0"/>
            </a:endParaRPr>
          </a:p>
          <a:p>
            <a:endParaRPr lang="en-US" b="1" dirty="0">
              <a:latin typeface="Arial" panose="020B0604020202020204" pitchFamily="34" charset="0"/>
              <a:cs typeface="Arial" panose="020B0604020202020204" pitchFamily="34" charset="0"/>
            </a:endParaRPr>
          </a:p>
        </p:txBody>
      </p:sp>
      <p:cxnSp>
        <p:nvCxnSpPr>
          <p:cNvPr id="23" name="Elbow Connector 22"/>
          <p:cNvCxnSpPr>
            <a:stCxn id="4" idx="3"/>
          </p:cNvCxnSpPr>
          <p:nvPr/>
        </p:nvCxnSpPr>
        <p:spPr>
          <a:xfrm>
            <a:off x="7503458" y="3408524"/>
            <a:ext cx="1373256" cy="1894996"/>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H="1">
            <a:off x="7283262" y="5303520"/>
            <a:ext cx="15934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4" idx="2"/>
          </p:cNvCxnSpPr>
          <p:nvPr/>
        </p:nvCxnSpPr>
        <p:spPr>
          <a:xfrm flipH="1">
            <a:off x="5930151" y="4127636"/>
            <a:ext cx="2" cy="40327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9237785" y="4585248"/>
            <a:ext cx="2579076" cy="646331"/>
          </a:xfrm>
          <a:prstGeom prst="rect">
            <a:avLst/>
          </a:prstGeom>
          <a:noFill/>
        </p:spPr>
        <p:txBody>
          <a:bodyPr wrap="square" rtlCol="0">
            <a:spAutoFit/>
          </a:bodyPr>
          <a:lstStyle/>
          <a:p>
            <a:r>
              <a:rPr lang="en-US" b="1" dirty="0" smtClean="0">
                <a:latin typeface="Arial" panose="020B0604020202020204" pitchFamily="34" charset="0"/>
                <a:cs typeface="Arial" panose="020B0604020202020204" pitchFamily="34" charset="0"/>
              </a:rPr>
              <a:t>               RFID</a:t>
            </a:r>
            <a:endParaRPr lang="en-US" b="1" dirty="0">
              <a:latin typeface="Arial" panose="020B0604020202020204" pitchFamily="34" charset="0"/>
              <a:cs typeface="Arial" panose="020B0604020202020204" pitchFamily="34" charset="0"/>
            </a:endParaRPr>
          </a:p>
          <a:p>
            <a:r>
              <a:rPr lang="en-US" b="1" dirty="0" err="1" smtClean="0">
                <a:latin typeface="Arial" panose="020B0604020202020204" pitchFamily="34" charset="0"/>
                <a:cs typeface="Arial" panose="020B0604020202020204" pitchFamily="34" charset="0"/>
              </a:rPr>
              <a:t>Công</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nghệ</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mã</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vạch</a:t>
            </a:r>
            <a:endParaRPr lang="en-US" b="1" dirty="0">
              <a:latin typeface="Arial" panose="020B0604020202020204" pitchFamily="34" charset="0"/>
              <a:cs typeface="Arial" panose="020B0604020202020204" pitchFamily="34" charset="0"/>
            </a:endParaRPr>
          </a:p>
        </p:txBody>
      </p:sp>
      <p:pic>
        <p:nvPicPr>
          <p:cNvPr id="2054" name="Picture 6" descr="Image result for cctv in schools&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4100" y="3073514"/>
            <a:ext cx="2108244" cy="105412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rfid in schools&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78462" y="2870248"/>
            <a:ext cx="2095233" cy="1626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9932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smtClean="0">
                <a:solidFill>
                  <a:schemeClr val="tx2">
                    <a:lumMod val="75000"/>
                  </a:schemeClr>
                </a:solidFill>
                <a:latin typeface="Arial" panose="020B0604020202020204" pitchFamily="34" charset="0"/>
                <a:cs typeface="Arial" panose="020B0604020202020204" pitchFamily="34" charset="0"/>
              </a:rPr>
              <a:t>GIẢNG</a:t>
            </a:r>
            <a:r>
              <a:rPr lang="en-US" sz="2000" b="1" dirty="0" smtClean="0">
                <a:solidFill>
                  <a:schemeClr val="tx2">
                    <a:lumMod val="75000"/>
                  </a:schemeClr>
                </a:solidFill>
                <a:latin typeface="Arial" panose="020B0604020202020204" pitchFamily="34" charset="0"/>
                <a:cs typeface="Arial" panose="020B0604020202020204" pitchFamily="34" charset="0"/>
              </a:rPr>
              <a:t>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4" name="TextBox 3"/>
          <p:cNvSpPr txBox="1"/>
          <p:nvPr/>
        </p:nvSpPr>
        <p:spPr>
          <a:xfrm>
            <a:off x="246186" y="1778372"/>
            <a:ext cx="5186426" cy="3539430"/>
          </a:xfrm>
          <a:prstGeom prst="rect">
            <a:avLst/>
          </a:prstGeom>
          <a:noFill/>
        </p:spPr>
        <p:txBody>
          <a:bodyPr wrap="square" rtlCol="0">
            <a:spAutoFit/>
          </a:bodyPr>
          <a:lstStyle/>
          <a:p>
            <a:pPr algn="just"/>
            <a:r>
              <a:rPr lang="en-US" sz="2800" b="1" dirty="0" err="1" smtClean="0">
                <a:solidFill>
                  <a:srgbClr val="7030A0"/>
                </a:solidFill>
                <a:latin typeface="Arial" panose="020B0604020202020204" pitchFamily="34" charset="0"/>
                <a:cs typeface="Arial" panose="020B0604020202020204" pitchFamily="34" charset="0"/>
              </a:rPr>
              <a:t>Trước</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khi</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giảng</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dạy</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giảng</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viên</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phải</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soạn</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sẵn</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bài</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giảng</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lịch</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giảng</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dạy</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kèm</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theo</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đề</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cương</a:t>
            </a:r>
            <a:r>
              <a:rPr lang="en-US" sz="2800" b="1" dirty="0" smtClean="0">
                <a:solidFill>
                  <a:srgbClr val="7030A0"/>
                </a:solidFill>
                <a:latin typeface="Arial" panose="020B0604020202020204" pitchFamily="34" charset="0"/>
                <a:cs typeface="Arial" panose="020B0604020202020204" pitchFamily="34" charset="0"/>
              </a:rPr>
              <a:t> chi </a:t>
            </a:r>
            <a:r>
              <a:rPr lang="en-US" sz="2800" b="1" dirty="0" err="1" smtClean="0">
                <a:solidFill>
                  <a:srgbClr val="7030A0"/>
                </a:solidFill>
                <a:latin typeface="Arial" panose="020B0604020202020204" pitchFamily="34" charset="0"/>
                <a:cs typeface="Arial" panose="020B0604020202020204" pitchFamily="34" charset="0"/>
              </a:rPr>
              <a:t>tiết</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của</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môn</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học</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phụ</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trách</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và</a:t>
            </a:r>
            <a:r>
              <a:rPr lang="en-US" sz="2800" b="1" dirty="0" smtClean="0">
                <a:solidFill>
                  <a:srgbClr val="7030A0"/>
                </a:solidFill>
                <a:latin typeface="Arial" panose="020B0604020202020204" pitchFamily="34" charset="0"/>
                <a:cs typeface="Arial" panose="020B0604020202020204" pitchFamily="34" charset="0"/>
              </a:rPr>
              <a:t> post </a:t>
            </a:r>
            <a:r>
              <a:rPr lang="en-US" sz="2800" b="1" dirty="0" err="1" smtClean="0">
                <a:solidFill>
                  <a:srgbClr val="7030A0"/>
                </a:solidFill>
                <a:latin typeface="Arial" panose="020B0604020202020204" pitchFamily="34" charset="0"/>
                <a:cs typeface="Arial" panose="020B0604020202020204" pitchFamily="34" charset="0"/>
              </a:rPr>
              <a:t>lên</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hệ</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thống</a:t>
            </a:r>
            <a:r>
              <a:rPr lang="en-US" sz="2800" b="1" dirty="0" smtClean="0">
                <a:solidFill>
                  <a:srgbClr val="7030A0"/>
                </a:solidFill>
                <a:latin typeface="Arial" panose="020B0604020202020204" pitchFamily="34" charset="0"/>
                <a:cs typeface="Arial" panose="020B0604020202020204" pitchFamily="34" charset="0"/>
              </a:rPr>
              <a:t> e-learning </a:t>
            </a:r>
            <a:r>
              <a:rPr lang="en-US" sz="2800" b="1" dirty="0" err="1" smtClean="0">
                <a:solidFill>
                  <a:srgbClr val="7030A0"/>
                </a:solidFill>
                <a:latin typeface="Arial" panose="020B0604020202020204" pitchFamily="34" charset="0"/>
                <a:cs typeface="Arial" panose="020B0604020202020204" pitchFamily="34" charset="0"/>
              </a:rPr>
              <a:t>của</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trường</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thông</a:t>
            </a:r>
            <a:r>
              <a:rPr lang="en-US" sz="2800" b="1" dirty="0" smtClean="0">
                <a:solidFill>
                  <a:srgbClr val="7030A0"/>
                </a:solidFill>
                <a:latin typeface="Arial" panose="020B0604020202020204" pitchFamily="34" charset="0"/>
                <a:cs typeface="Arial" panose="020B0604020202020204" pitchFamily="34" charset="0"/>
              </a:rPr>
              <a:t> qua </a:t>
            </a:r>
            <a:r>
              <a:rPr lang="en-US" sz="2800" b="1" dirty="0" err="1" smtClean="0">
                <a:solidFill>
                  <a:srgbClr val="7030A0"/>
                </a:solidFill>
                <a:latin typeface="Arial" panose="020B0604020202020204" pitchFamily="34" charset="0"/>
                <a:cs typeface="Arial" panose="020B0604020202020204" pitchFamily="34" charset="0"/>
              </a:rPr>
              <a:t>hệ</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thống</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phần</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mềm</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đào</a:t>
            </a:r>
            <a:r>
              <a:rPr lang="en-US" sz="2800" b="1" dirty="0" smtClean="0">
                <a:solidFill>
                  <a:srgbClr val="7030A0"/>
                </a:solidFill>
                <a:latin typeface="Arial" panose="020B0604020202020204" pitchFamily="34" charset="0"/>
                <a:cs typeface="Arial" panose="020B0604020202020204" pitchFamily="34" charset="0"/>
              </a:rPr>
              <a:t> </a:t>
            </a:r>
            <a:r>
              <a:rPr lang="en-US" sz="2800" b="1" dirty="0" err="1" smtClean="0">
                <a:solidFill>
                  <a:srgbClr val="7030A0"/>
                </a:solidFill>
                <a:latin typeface="Arial" panose="020B0604020202020204" pitchFamily="34" charset="0"/>
                <a:cs typeface="Arial" panose="020B0604020202020204" pitchFamily="34" charset="0"/>
              </a:rPr>
              <a:t>tạo</a:t>
            </a:r>
            <a:endParaRPr lang="en-US" sz="2800" b="1" dirty="0">
              <a:solidFill>
                <a:srgbClr val="7030A0"/>
              </a:solidFill>
              <a:latin typeface="Arial" panose="020B0604020202020204" pitchFamily="34" charset="0"/>
              <a:cs typeface="Arial" panose="020B0604020202020204" pitchFamily="34" charset="0"/>
            </a:endParaRPr>
          </a:p>
        </p:txBody>
      </p:sp>
      <p:pic>
        <p:nvPicPr>
          <p:cNvPr id="4098" name="Picture 2" descr="Image result for E LEARNING&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8446" y="1611179"/>
            <a:ext cx="5905500" cy="3381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9088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smtClean="0">
                <a:solidFill>
                  <a:schemeClr val="tx2">
                    <a:lumMod val="75000"/>
                  </a:schemeClr>
                </a:solidFill>
                <a:latin typeface="Arial" panose="020B0604020202020204" pitchFamily="34" charset="0"/>
                <a:cs typeface="Arial" panose="020B0604020202020204" pitchFamily="34" charset="0"/>
              </a:rPr>
              <a:t>GIẢNG</a:t>
            </a:r>
            <a:r>
              <a:rPr lang="en-US" sz="2000" b="1" dirty="0" smtClean="0">
                <a:solidFill>
                  <a:schemeClr val="tx2">
                    <a:lumMod val="75000"/>
                  </a:schemeClr>
                </a:solidFill>
                <a:latin typeface="Arial" panose="020B0604020202020204" pitchFamily="34" charset="0"/>
                <a:cs typeface="Arial" panose="020B0604020202020204" pitchFamily="34" charset="0"/>
              </a:rPr>
              <a:t>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5" name="TextBox 4"/>
          <p:cNvSpPr txBox="1"/>
          <p:nvPr/>
        </p:nvSpPr>
        <p:spPr>
          <a:xfrm>
            <a:off x="129161" y="1230233"/>
            <a:ext cx="5265869" cy="2677656"/>
          </a:xfrm>
          <a:prstGeom prst="rect">
            <a:avLst/>
          </a:prstGeom>
          <a:noFill/>
        </p:spPr>
        <p:txBody>
          <a:bodyPr wrap="square" rtlCol="0">
            <a:spAutoFit/>
          </a:bodyPr>
          <a:lstStyle/>
          <a:p>
            <a:pPr algn="just"/>
            <a:r>
              <a:rPr lang="en-US" sz="2400" b="1" dirty="0" err="1" smtClean="0">
                <a:solidFill>
                  <a:srgbClr val="00B050"/>
                </a:solidFill>
                <a:latin typeface="Times New Roman" pitchFamily="18" charset="0"/>
                <a:cs typeface="Times New Roman" pitchFamily="18" charset="0"/>
              </a:rPr>
              <a:t>Khi</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giảng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viên</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đến</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lớp</a:t>
            </a:r>
            <a:r>
              <a:rPr lang="en-US" sz="2400" b="1" dirty="0" smtClean="0">
                <a:solidFill>
                  <a:srgbClr val="00B050"/>
                </a:solidFill>
                <a:latin typeface="Times New Roman" pitchFamily="18" charset="0"/>
                <a:cs typeface="Times New Roman" pitchFamily="18" charset="0"/>
              </a:rPr>
              <a:t>, CCTV </a:t>
            </a:r>
            <a:r>
              <a:rPr lang="en-US" sz="2400" b="1" dirty="0" err="1" smtClean="0">
                <a:solidFill>
                  <a:srgbClr val="00B050"/>
                </a:solidFill>
                <a:latin typeface="Times New Roman" pitchFamily="18" charset="0"/>
                <a:cs typeface="Times New Roman" pitchFamily="18" charset="0"/>
              </a:rPr>
              <a:t>sẽ</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tự</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động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nhận</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diện</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khuôn</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mặt</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giảng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viên</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hoặc</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khi</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giảng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viên</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quẹt</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thẻ</a:t>
            </a:r>
            <a:r>
              <a:rPr lang="en-US" sz="2400" b="1" dirty="0" smtClean="0">
                <a:solidFill>
                  <a:srgbClr val="00B050"/>
                </a:solidFill>
                <a:latin typeface="Times New Roman" pitchFamily="18" charset="0"/>
                <a:cs typeface="Times New Roman" pitchFamily="18" charset="0"/>
              </a:rPr>
              <a:t> RFID </a:t>
            </a:r>
            <a:r>
              <a:rPr lang="en-US" sz="2400" b="1" dirty="0" err="1" smtClean="0">
                <a:solidFill>
                  <a:srgbClr val="00B050"/>
                </a:solidFill>
                <a:latin typeface="Times New Roman" pitchFamily="18" charset="0"/>
                <a:cs typeface="Times New Roman" pitchFamily="18" charset="0"/>
              </a:rPr>
              <a:t>tại</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cổng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trường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và</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hệ</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thống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sẽ</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chấm</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công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cũng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như</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thông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báo</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cho</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giảng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viên</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lớp</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học</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phòng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học</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sẽ</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giảng</a:t>
            </a:r>
            <a:r>
              <a:rPr lang="en-US" sz="2400" b="1" dirty="0" smtClean="0">
                <a:solidFill>
                  <a:srgbClr val="00B050"/>
                </a:solidFill>
                <a:latin typeface="Times New Roman" pitchFamily="18" charset="0"/>
                <a:cs typeface="Times New Roman" pitchFamily="18" charset="0"/>
              </a:rPr>
              <a:t> </a:t>
            </a:r>
            <a:r>
              <a:rPr lang="en-US" sz="2400" b="1" dirty="0" err="1" smtClean="0">
                <a:solidFill>
                  <a:srgbClr val="00B050"/>
                </a:solidFill>
                <a:latin typeface="Times New Roman" pitchFamily="18" charset="0"/>
                <a:cs typeface="Times New Roman" pitchFamily="18" charset="0"/>
              </a:rPr>
              <a:t>dạy</a:t>
            </a:r>
            <a:r>
              <a:rPr lang="en-US" sz="2400" b="1" dirty="0" smtClean="0">
                <a:solidFill>
                  <a:srgbClr val="00B050"/>
                </a:solidFill>
                <a:latin typeface="Times New Roman" pitchFamily="18" charset="0"/>
                <a:cs typeface="Times New Roman" pitchFamily="18" charset="0"/>
              </a:rPr>
              <a:t> qua smartphone</a:t>
            </a:r>
            <a:endParaRPr lang="en-US" sz="2400" b="1" dirty="0">
              <a:solidFill>
                <a:srgbClr val="00B050"/>
              </a:solidFill>
              <a:latin typeface="Times New Roman" pitchFamily="18" charset="0"/>
              <a:cs typeface="Times New Roman" pitchFamily="18" charset="0"/>
            </a:endParaRPr>
          </a:p>
        </p:txBody>
      </p:sp>
      <p:pic>
        <p:nvPicPr>
          <p:cNvPr id="5122" name="Picture 2" descr="Image result for RFID IN SCHOOL&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30151" y="1559858"/>
            <a:ext cx="2149861" cy="166957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CCTV IN SCHOOL&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87462" y="1559859"/>
            <a:ext cx="2505925" cy="1669573"/>
          </a:xfrm>
          <a:prstGeom prst="rect">
            <a:avLst/>
          </a:prstGeom>
          <a:noFill/>
          <a:extLst>
            <a:ext uri="{909E8E84-426E-40DD-AFC4-6F175D3DCCD1}">
              <a14:hiddenFill xmlns:a14="http://schemas.microsoft.com/office/drawing/2010/main">
                <a:solidFill>
                  <a:srgbClr val="FFFFFF"/>
                </a:solidFill>
              </a14:hiddenFill>
            </a:ext>
          </a:extLst>
        </p:spPr>
      </p:pic>
      <p:sp>
        <p:nvSpPr>
          <p:cNvPr id="3" name="Plus 2"/>
          <p:cNvSpPr/>
          <p:nvPr/>
        </p:nvSpPr>
        <p:spPr>
          <a:xfrm>
            <a:off x="8510315" y="2151530"/>
            <a:ext cx="512661" cy="524435"/>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6758601" y="3311845"/>
            <a:ext cx="5237062" cy="3046988"/>
          </a:xfrm>
          <a:prstGeom prst="rect">
            <a:avLst/>
          </a:prstGeom>
          <a:noFill/>
        </p:spPr>
        <p:txBody>
          <a:bodyPr wrap="square" rtlCol="0">
            <a:spAutoFit/>
          </a:bodyPr>
          <a:lstStyle/>
          <a:p>
            <a:pPr algn="just"/>
            <a:r>
              <a:rPr lang="en-US" sz="2400" b="1" dirty="0" err="1" smtClean="0">
                <a:solidFill>
                  <a:srgbClr val="002060"/>
                </a:solidFill>
                <a:latin typeface="Times New Roman" pitchFamily="18" charset="0"/>
                <a:cs typeface="Times New Roman" pitchFamily="18" charset="0"/>
              </a:rPr>
              <a:t>Trong</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lớp</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học</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nhờ</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có</a:t>
            </a:r>
            <a:r>
              <a:rPr lang="en-US" sz="2400" b="1" dirty="0" smtClean="0">
                <a:solidFill>
                  <a:srgbClr val="002060"/>
                </a:solidFill>
                <a:latin typeface="Times New Roman" pitchFamily="18" charset="0"/>
                <a:cs typeface="Times New Roman" pitchFamily="18" charset="0"/>
              </a:rPr>
              <a:t> CCTV </a:t>
            </a:r>
            <a:r>
              <a:rPr lang="en-US" sz="2400" b="1" dirty="0" err="1" smtClean="0">
                <a:solidFill>
                  <a:srgbClr val="002060"/>
                </a:solidFill>
                <a:latin typeface="Times New Roman" pitchFamily="18" charset="0"/>
                <a:cs typeface="Times New Roman" pitchFamily="18" charset="0"/>
              </a:rPr>
              <a:t>và</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hệ</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thống</a:t>
            </a:r>
            <a:r>
              <a:rPr lang="en-US" sz="2400" b="1" dirty="0" smtClean="0">
                <a:solidFill>
                  <a:srgbClr val="002060"/>
                </a:solidFill>
                <a:latin typeface="Times New Roman" pitchFamily="18" charset="0"/>
                <a:cs typeface="Times New Roman" pitchFamily="18" charset="0"/>
              </a:rPr>
              <a:t> AI </a:t>
            </a:r>
            <a:r>
              <a:rPr lang="en-US" sz="2400" b="1" dirty="0" err="1" smtClean="0">
                <a:solidFill>
                  <a:srgbClr val="002060"/>
                </a:solidFill>
                <a:latin typeface="Times New Roman" pitchFamily="18" charset="0"/>
                <a:cs typeface="Times New Roman" pitchFamily="18" charset="0"/>
              </a:rPr>
              <a:t>sẽ</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phân</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tích</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khả</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năng</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tiếp</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thu</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mức</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độ</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tập</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trung</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vào</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bài</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học</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của</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sinh</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viên</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thông</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báo</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đến</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giảng</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viên</a:t>
            </a:r>
            <a:r>
              <a:rPr lang="en-US" sz="2400" b="1" dirty="0" smtClean="0">
                <a:solidFill>
                  <a:srgbClr val="002060"/>
                </a:solidFill>
                <a:latin typeface="Times New Roman" pitchFamily="18" charset="0"/>
                <a:cs typeface="Times New Roman" pitchFamily="18" charset="0"/>
              </a:rPr>
              <a:t> qua smartphone, </a:t>
            </a:r>
            <a:r>
              <a:rPr lang="en-US" sz="2400" b="1" dirty="0" err="1" smtClean="0">
                <a:solidFill>
                  <a:srgbClr val="002060"/>
                </a:solidFill>
                <a:latin typeface="Times New Roman" pitchFamily="18" charset="0"/>
                <a:cs typeface="Times New Roman" pitchFamily="18" charset="0"/>
              </a:rPr>
              <a:t>smartwatch</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hoặc</a:t>
            </a:r>
            <a:r>
              <a:rPr lang="en-US" sz="2400" b="1" dirty="0" smtClean="0">
                <a:solidFill>
                  <a:srgbClr val="002060"/>
                </a:solidFill>
                <a:latin typeface="Times New Roman" pitchFamily="18" charset="0"/>
                <a:cs typeface="Times New Roman" pitchFamily="18" charset="0"/>
              </a:rPr>
              <a:t> table. </a:t>
            </a:r>
            <a:r>
              <a:rPr lang="en-US" sz="2400" b="1" dirty="0" err="1" smtClean="0">
                <a:solidFill>
                  <a:srgbClr val="002060"/>
                </a:solidFill>
                <a:latin typeface="Times New Roman" pitchFamily="18" charset="0"/>
                <a:cs typeface="Times New Roman" pitchFamily="18" charset="0"/>
              </a:rPr>
              <a:t>Từ</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đó</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giúp</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giảng</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viên</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điều</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chỉnh</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phương</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pháp</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giảng</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dạy</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cho</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phù</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hợp</a:t>
            </a:r>
            <a:endParaRPr lang="en-US" sz="2400" b="1" dirty="0">
              <a:solidFill>
                <a:srgbClr val="002060"/>
              </a:solidFill>
              <a:latin typeface="Times New Roman" pitchFamily="18" charset="0"/>
              <a:cs typeface="Times New Roman" pitchFamily="18" charset="0"/>
            </a:endParaRPr>
          </a:p>
        </p:txBody>
      </p:sp>
      <p:pic>
        <p:nvPicPr>
          <p:cNvPr id="5126" name="Picture 6" descr="Image result for AI CCTV TO RECOGNISE STUDENT IN SCHOOL&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358" y="3992113"/>
            <a:ext cx="4701784" cy="2350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80050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smtClean="0">
                <a:solidFill>
                  <a:schemeClr val="tx2">
                    <a:lumMod val="75000"/>
                  </a:schemeClr>
                </a:solidFill>
                <a:latin typeface="Arial" panose="020B0604020202020204" pitchFamily="34" charset="0"/>
                <a:cs typeface="Arial" panose="020B0604020202020204" pitchFamily="34" charset="0"/>
              </a:rPr>
              <a:t>GIẢNG</a:t>
            </a:r>
            <a:r>
              <a:rPr lang="en-US" sz="2000" b="1" dirty="0" smtClean="0">
                <a:solidFill>
                  <a:schemeClr val="tx2">
                    <a:lumMod val="75000"/>
                  </a:schemeClr>
                </a:solidFill>
                <a:latin typeface="Arial" panose="020B0604020202020204" pitchFamily="34" charset="0"/>
                <a:cs typeface="Arial" panose="020B0604020202020204" pitchFamily="34" charset="0"/>
              </a:rPr>
              <a:t>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4" name="TextBox 3"/>
          <p:cNvSpPr txBox="1"/>
          <p:nvPr/>
        </p:nvSpPr>
        <p:spPr>
          <a:xfrm>
            <a:off x="6572023" y="1728057"/>
            <a:ext cx="5193257" cy="3970318"/>
          </a:xfrm>
          <a:prstGeom prst="rect">
            <a:avLst/>
          </a:prstGeom>
          <a:noFill/>
        </p:spPr>
        <p:txBody>
          <a:bodyPr wrap="square" rtlCol="0">
            <a:spAutoFit/>
          </a:bodyPr>
          <a:lstStyle/>
          <a:p>
            <a:pPr algn="just"/>
            <a:r>
              <a:rPr lang="en-US" sz="3600" dirty="0" err="1" smtClean="0">
                <a:solidFill>
                  <a:srgbClr val="002060"/>
                </a:solidFill>
                <a:latin typeface="Times New Roman" pitchFamily="18" charset="0"/>
                <a:cs typeface="Times New Roman" pitchFamily="18" charset="0"/>
              </a:rPr>
              <a:t>Giảng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viên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phải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có</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khả</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năng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nhất</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định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về</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công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nghệ</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thông</a:t>
            </a:r>
            <a:r>
              <a:rPr lang="en-US" sz="3600" dirty="0" smtClean="0">
                <a:solidFill>
                  <a:srgbClr val="002060"/>
                </a:solidFill>
                <a:latin typeface="Times New Roman" pitchFamily="18" charset="0"/>
                <a:cs typeface="Times New Roman" pitchFamily="18" charset="0"/>
              </a:rPr>
              <a:t> tin </a:t>
            </a:r>
            <a:r>
              <a:rPr lang="en-US" sz="3600" dirty="0" err="1" smtClean="0">
                <a:solidFill>
                  <a:srgbClr val="002060"/>
                </a:solidFill>
                <a:latin typeface="Times New Roman" pitchFamily="18" charset="0"/>
                <a:cs typeface="Times New Roman" pitchFamily="18" charset="0"/>
              </a:rPr>
              <a:t>và</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có</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nhiều</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phương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pháp</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giảng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dạy</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hiện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đại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cho</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phù</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hợp</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với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môi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trường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giảng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dạy</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mới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nhiều</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công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nghệ</a:t>
            </a:r>
            <a:r>
              <a:rPr lang="en-US" sz="3600" dirty="0" smtClean="0">
                <a:solidFill>
                  <a:srgbClr val="002060"/>
                </a:solidFill>
                <a:latin typeface="Times New Roman" pitchFamily="18" charset="0"/>
                <a:cs typeface="Times New Roman" pitchFamily="18" charset="0"/>
              </a:rPr>
              <a:t>.</a:t>
            </a:r>
            <a:endParaRPr lang="en-US" sz="3600" dirty="0">
              <a:solidFill>
                <a:srgbClr val="002060"/>
              </a:solidFill>
              <a:latin typeface="Times New Roman" pitchFamily="18" charset="0"/>
              <a:cs typeface="Times New Roman" pitchFamily="18" charset="0"/>
            </a:endParaRPr>
          </a:p>
        </p:txBody>
      </p:sp>
      <p:pic>
        <p:nvPicPr>
          <p:cNvPr id="11270" name="Picture 6" descr="Image result for new method in teaching&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088" y="1751989"/>
            <a:ext cx="5986278" cy="3031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46912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smtClean="0">
                <a:solidFill>
                  <a:schemeClr val="tx2">
                    <a:lumMod val="75000"/>
                  </a:schemeClr>
                </a:solidFill>
                <a:latin typeface="Arial" panose="020B0604020202020204" pitchFamily="34" charset="0"/>
                <a:cs typeface="Arial" panose="020B0604020202020204" pitchFamily="34" charset="0"/>
              </a:rPr>
              <a:t>SINH</a:t>
            </a:r>
            <a:r>
              <a:rPr lang="en-US" sz="2000" b="1" dirty="0" smtClean="0">
                <a:solidFill>
                  <a:schemeClr val="tx2">
                    <a:lumMod val="75000"/>
                  </a:schemeClr>
                </a:solidFill>
                <a:latin typeface="Arial" panose="020B0604020202020204" pitchFamily="34" charset="0"/>
                <a:cs typeface="Arial" panose="020B0604020202020204" pitchFamily="34" charset="0"/>
              </a:rPr>
              <a:t>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4" name="Rounded Rectangle 3"/>
          <p:cNvSpPr/>
          <p:nvPr/>
        </p:nvSpPr>
        <p:spPr>
          <a:xfrm>
            <a:off x="4577041" y="2312893"/>
            <a:ext cx="2706222" cy="819660"/>
          </a:xfrm>
          <a:prstGeom prst="roundRect">
            <a:avLst/>
          </a:prstGeom>
          <a:ln w="28575"/>
        </p:spPr>
        <p:style>
          <a:lnRef idx="2">
            <a:schemeClr val="accent1"/>
          </a:lnRef>
          <a:fillRef idx="1">
            <a:schemeClr val="lt1"/>
          </a:fillRef>
          <a:effectRef idx="0">
            <a:schemeClr val="accent1"/>
          </a:effectRef>
          <a:fontRef idx="minor">
            <a:schemeClr val="dk1"/>
          </a:fontRef>
        </p:style>
        <p:txBody>
          <a:bodyPr rtlCol="0" anchor="ctr"/>
          <a:lstStyle/>
          <a:p>
            <a:pPr algn="ctr"/>
            <a:r>
              <a:rPr lang="en-US" b="1" i="1" dirty="0" smtClean="0">
                <a:latin typeface="Arial" panose="020B0604020202020204" pitchFamily="34" charset="0"/>
                <a:cs typeface="Arial" panose="020B0604020202020204" pitchFamily="34" charset="0"/>
              </a:rPr>
              <a:t>HỆ THỐNG E-LEARNING</a:t>
            </a:r>
            <a:endParaRPr lang="en-US" dirty="0">
              <a:latin typeface="Arial" panose="020B0604020202020204" pitchFamily="34" charset="0"/>
              <a:cs typeface="Arial" panose="020B0604020202020204" pitchFamily="34" charset="0"/>
            </a:endParaRPr>
          </a:p>
        </p:txBody>
      </p:sp>
      <p:sp>
        <p:nvSpPr>
          <p:cNvPr id="19" name="Rounded Rectangle 18"/>
          <p:cNvSpPr/>
          <p:nvPr/>
        </p:nvSpPr>
        <p:spPr>
          <a:xfrm>
            <a:off x="1422027" y="3402106"/>
            <a:ext cx="2706222" cy="819660"/>
          </a:xfrm>
          <a:prstGeom prst="roundRect">
            <a:avLst/>
          </a:prstGeom>
          <a:ln w="28575"/>
        </p:spPr>
        <p:style>
          <a:lnRef idx="2">
            <a:schemeClr val="accent1"/>
          </a:lnRef>
          <a:fillRef idx="1">
            <a:schemeClr val="lt1"/>
          </a:fillRef>
          <a:effectRef idx="0">
            <a:schemeClr val="accent1"/>
          </a:effectRef>
          <a:fontRef idx="minor">
            <a:schemeClr val="dk1"/>
          </a:fontRef>
        </p:style>
        <p:txBody>
          <a:bodyPr rtlCol="0" anchor="ctr"/>
          <a:lstStyle/>
          <a:p>
            <a:pPr algn="ctr"/>
            <a:r>
              <a:rPr lang="en-US" b="1" i="1" dirty="0" smtClean="0">
                <a:latin typeface="Arial" panose="020B0604020202020204" pitchFamily="34" charset="0"/>
                <a:cs typeface="Arial" panose="020B0604020202020204" pitchFamily="34" charset="0"/>
              </a:rPr>
              <a:t>GIẢNG VIÊN</a:t>
            </a:r>
            <a:endParaRPr lang="en-US" dirty="0">
              <a:latin typeface="Arial" panose="020B0604020202020204" pitchFamily="34" charset="0"/>
              <a:cs typeface="Arial" panose="020B0604020202020204" pitchFamily="34" charset="0"/>
            </a:endParaRPr>
          </a:p>
        </p:txBody>
      </p:sp>
      <p:sp>
        <p:nvSpPr>
          <p:cNvPr id="22" name="Rounded Rectangle 21"/>
          <p:cNvSpPr/>
          <p:nvPr/>
        </p:nvSpPr>
        <p:spPr>
          <a:xfrm>
            <a:off x="7589184" y="3402106"/>
            <a:ext cx="2706222" cy="819660"/>
          </a:xfrm>
          <a:prstGeom prst="roundRect">
            <a:avLst/>
          </a:prstGeom>
          <a:ln w="28575"/>
        </p:spPr>
        <p:style>
          <a:lnRef idx="2">
            <a:schemeClr val="accent1"/>
          </a:lnRef>
          <a:fillRef idx="1">
            <a:schemeClr val="lt1"/>
          </a:fillRef>
          <a:effectRef idx="0">
            <a:schemeClr val="accent1"/>
          </a:effectRef>
          <a:fontRef idx="minor">
            <a:schemeClr val="dk1"/>
          </a:fontRef>
        </p:style>
        <p:txBody>
          <a:bodyPr rtlCol="0" anchor="ctr"/>
          <a:lstStyle/>
          <a:p>
            <a:pPr algn="ctr"/>
            <a:r>
              <a:rPr lang="en-US" b="1" i="1" dirty="0" smtClean="0">
                <a:latin typeface="Arial" panose="020B0604020202020204" pitchFamily="34" charset="0"/>
                <a:cs typeface="Arial" panose="020B0604020202020204" pitchFamily="34" charset="0"/>
              </a:rPr>
              <a:t>SINH VIÊN</a:t>
            </a:r>
            <a:endParaRPr lang="en-US" dirty="0">
              <a:latin typeface="Arial" panose="020B0604020202020204" pitchFamily="34" charset="0"/>
              <a:cs typeface="Arial" panose="020B0604020202020204" pitchFamily="34" charset="0"/>
            </a:endParaRPr>
          </a:p>
        </p:txBody>
      </p:sp>
      <p:cxnSp>
        <p:nvCxnSpPr>
          <p:cNvPr id="9" name="Elbow Connector 8"/>
          <p:cNvCxnSpPr/>
          <p:nvPr/>
        </p:nvCxnSpPr>
        <p:spPr>
          <a:xfrm flipV="1">
            <a:off x="2775138" y="2722724"/>
            <a:ext cx="1702732" cy="585252"/>
          </a:xfrm>
          <a:prstGeom prst="bentConnector3">
            <a:avLst>
              <a:gd name="adj1" fmla="val 1036"/>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Elbow Connector 11"/>
          <p:cNvCxnSpPr>
            <a:stCxn id="4" idx="3"/>
          </p:cNvCxnSpPr>
          <p:nvPr/>
        </p:nvCxnSpPr>
        <p:spPr>
          <a:xfrm>
            <a:off x="7283263" y="2722723"/>
            <a:ext cx="1591797" cy="679383"/>
          </a:xfrm>
          <a:prstGeom prst="bentConnector3">
            <a:avLst>
              <a:gd name="adj1" fmla="val 99842"/>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2263307" y="2306327"/>
            <a:ext cx="1797704"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Upload tài liệu</a:t>
            </a:r>
            <a:endParaRPr lang="en-US" dirty="0">
              <a:latin typeface="Arial" panose="020B0604020202020204" pitchFamily="34" charset="0"/>
              <a:cs typeface="Arial" panose="020B0604020202020204" pitchFamily="34" charset="0"/>
            </a:endParaRPr>
          </a:p>
        </p:txBody>
      </p:sp>
      <p:sp>
        <p:nvSpPr>
          <p:cNvPr id="31" name="TextBox 30"/>
          <p:cNvSpPr txBox="1"/>
          <p:nvPr/>
        </p:nvSpPr>
        <p:spPr>
          <a:xfrm>
            <a:off x="7503457" y="2306327"/>
            <a:ext cx="2057401"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Download tài liệu</a:t>
            </a:r>
            <a:endParaRPr lang="en-US" dirty="0">
              <a:latin typeface="Arial" panose="020B0604020202020204" pitchFamily="34" charset="0"/>
              <a:cs typeface="Arial" panose="020B0604020202020204" pitchFamily="34" charset="0"/>
            </a:endParaRPr>
          </a:p>
        </p:txBody>
      </p:sp>
      <p:sp>
        <p:nvSpPr>
          <p:cNvPr id="33" name="Rounded Rectangle 32"/>
          <p:cNvSpPr/>
          <p:nvPr/>
        </p:nvSpPr>
        <p:spPr>
          <a:xfrm>
            <a:off x="4523252" y="4545105"/>
            <a:ext cx="2706222" cy="819660"/>
          </a:xfrm>
          <a:prstGeom prst="roundRect">
            <a:avLst/>
          </a:prstGeom>
          <a:ln w="28575"/>
        </p:spPr>
        <p:style>
          <a:lnRef idx="2">
            <a:schemeClr val="accent1"/>
          </a:lnRef>
          <a:fillRef idx="1">
            <a:schemeClr val="lt1"/>
          </a:fillRef>
          <a:effectRef idx="0">
            <a:schemeClr val="accent1"/>
          </a:effectRef>
          <a:fontRef idx="minor">
            <a:schemeClr val="dk1"/>
          </a:fontRef>
        </p:style>
        <p:txBody>
          <a:bodyPr rtlCol="0" anchor="ctr"/>
          <a:lstStyle/>
          <a:p>
            <a:pPr algn="ctr"/>
            <a:r>
              <a:rPr lang="en-US" b="1" i="1" dirty="0" smtClean="0">
                <a:latin typeface="Arial" panose="020B0604020202020204" pitchFamily="34" charset="0"/>
                <a:cs typeface="Arial" panose="020B0604020202020204" pitchFamily="34" charset="0"/>
              </a:rPr>
              <a:t>PHỤ HUYNH</a:t>
            </a:r>
            <a:endParaRPr lang="en-US" dirty="0">
              <a:latin typeface="Arial" panose="020B0604020202020204" pitchFamily="34" charset="0"/>
              <a:cs typeface="Arial" panose="020B0604020202020204" pitchFamily="34" charset="0"/>
            </a:endParaRPr>
          </a:p>
        </p:txBody>
      </p:sp>
      <p:cxnSp>
        <p:nvCxnSpPr>
          <p:cNvPr id="29" name="Elbow Connector 28"/>
          <p:cNvCxnSpPr>
            <a:stCxn id="19" idx="2"/>
            <a:endCxn id="33" idx="1"/>
          </p:cNvCxnSpPr>
          <p:nvPr/>
        </p:nvCxnSpPr>
        <p:spPr>
          <a:xfrm rot="16200000" flipH="1">
            <a:off x="3282611" y="3714293"/>
            <a:ext cx="733169" cy="1748114"/>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Elbow Connector 33"/>
          <p:cNvCxnSpPr>
            <a:stCxn id="33" idx="3"/>
            <a:endCxn id="22" idx="2"/>
          </p:cNvCxnSpPr>
          <p:nvPr/>
        </p:nvCxnSpPr>
        <p:spPr>
          <a:xfrm flipV="1">
            <a:off x="7229474" y="4221766"/>
            <a:ext cx="1712821" cy="733169"/>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83213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smtClean="0">
                <a:solidFill>
                  <a:schemeClr val="tx2">
                    <a:lumMod val="75000"/>
                  </a:schemeClr>
                </a:solidFill>
                <a:latin typeface="Arial" panose="020B0604020202020204" pitchFamily="34" charset="0"/>
                <a:cs typeface="Arial" panose="020B0604020202020204" pitchFamily="34" charset="0"/>
              </a:rPr>
              <a:t>SINH</a:t>
            </a:r>
            <a:r>
              <a:rPr lang="en-US" sz="2000" b="1" dirty="0" smtClean="0">
                <a:solidFill>
                  <a:schemeClr val="tx2">
                    <a:lumMod val="75000"/>
                  </a:schemeClr>
                </a:solidFill>
                <a:latin typeface="Arial" panose="020B0604020202020204" pitchFamily="34" charset="0"/>
                <a:cs typeface="Arial" panose="020B0604020202020204" pitchFamily="34" charset="0"/>
              </a:rPr>
              <a:t>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5" name="TextBox 4"/>
          <p:cNvSpPr txBox="1"/>
          <p:nvPr/>
        </p:nvSpPr>
        <p:spPr>
          <a:xfrm>
            <a:off x="715108" y="4799204"/>
            <a:ext cx="7010400" cy="1569660"/>
          </a:xfrm>
          <a:prstGeom prst="rect">
            <a:avLst/>
          </a:prstGeom>
          <a:noFill/>
        </p:spPr>
        <p:txBody>
          <a:bodyPr wrap="square" rtlCol="0">
            <a:spAutoFit/>
          </a:bodyPr>
          <a:lstStyle/>
          <a:p>
            <a:r>
              <a:rPr lang="en-US" sz="3200" b="1" dirty="0" err="1" smtClean="0">
                <a:solidFill>
                  <a:schemeClr val="bg2">
                    <a:lumMod val="10000"/>
                  </a:schemeClr>
                </a:solidFill>
                <a:latin typeface="Times New Roman" pitchFamily="18" charset="0"/>
                <a:cs typeface="Times New Roman" pitchFamily="18" charset="0"/>
              </a:rPr>
              <a:t>Bài</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giảng</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của</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giảng</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viên</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sẽ</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được</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sinh</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viên</a:t>
            </a:r>
            <a:r>
              <a:rPr lang="en-US" sz="3200" b="1" dirty="0" smtClean="0">
                <a:solidFill>
                  <a:schemeClr val="bg2">
                    <a:lumMod val="10000"/>
                  </a:schemeClr>
                </a:solidFill>
                <a:latin typeface="Times New Roman" pitchFamily="18" charset="0"/>
                <a:cs typeface="Times New Roman" pitchFamily="18" charset="0"/>
              </a:rPr>
              <a:t> download </a:t>
            </a:r>
            <a:r>
              <a:rPr lang="en-US" sz="3200" b="1" dirty="0" err="1" smtClean="0">
                <a:solidFill>
                  <a:schemeClr val="bg2">
                    <a:lumMod val="10000"/>
                  </a:schemeClr>
                </a:solidFill>
                <a:latin typeface="Times New Roman" pitchFamily="18" charset="0"/>
                <a:cs typeface="Times New Roman" pitchFamily="18" charset="0"/>
              </a:rPr>
              <a:t>và</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sử</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dụng</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cho</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buổi</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lên</a:t>
            </a:r>
            <a:r>
              <a:rPr lang="en-US" sz="3200" b="1" dirty="0" smtClean="0">
                <a:solidFill>
                  <a:schemeClr val="bg2">
                    <a:lumMod val="10000"/>
                  </a:schemeClr>
                </a:solidFill>
                <a:latin typeface="Times New Roman" pitchFamily="18" charset="0"/>
                <a:cs typeface="Times New Roman" pitchFamily="18" charset="0"/>
              </a:rPr>
              <a:t> </a:t>
            </a:r>
            <a:r>
              <a:rPr lang="en-US" sz="3200" b="1" dirty="0" err="1" smtClean="0">
                <a:solidFill>
                  <a:schemeClr val="bg2">
                    <a:lumMod val="10000"/>
                  </a:schemeClr>
                </a:solidFill>
                <a:latin typeface="Times New Roman" pitchFamily="18" charset="0"/>
                <a:cs typeface="Times New Roman" pitchFamily="18" charset="0"/>
              </a:rPr>
              <a:t>lớp</a:t>
            </a:r>
            <a:r>
              <a:rPr lang="en-US" sz="3200" b="1" dirty="0" smtClean="0">
                <a:solidFill>
                  <a:schemeClr val="bg2">
                    <a:lumMod val="10000"/>
                  </a:schemeClr>
                </a:solidFill>
                <a:latin typeface="Times New Roman" pitchFamily="18" charset="0"/>
                <a:cs typeface="Times New Roman" pitchFamily="18" charset="0"/>
              </a:rPr>
              <a:t>.</a:t>
            </a:r>
            <a:endParaRPr lang="en-US" sz="3200" b="1" dirty="0">
              <a:solidFill>
                <a:schemeClr val="bg2">
                  <a:lumMod val="10000"/>
                </a:schemeClr>
              </a:solidFill>
              <a:latin typeface="Times New Roman" pitchFamily="18" charset="0"/>
              <a:cs typeface="Times New Roman" pitchFamily="18" charset="0"/>
            </a:endParaRPr>
          </a:p>
        </p:txBody>
      </p:sp>
      <p:pic>
        <p:nvPicPr>
          <p:cNvPr id="3074" name="Picture 2" descr="Image result for STUDENT download e learning IN SCHOOL&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7308" y="3886200"/>
            <a:ext cx="3441399" cy="235290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rfid IN SCHOOL&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376" y="1169894"/>
            <a:ext cx="3464075" cy="354590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4783566" y="1599898"/>
            <a:ext cx="6951234" cy="2554545"/>
          </a:xfrm>
          <a:prstGeom prst="rect">
            <a:avLst/>
          </a:prstGeom>
          <a:noFill/>
        </p:spPr>
        <p:txBody>
          <a:bodyPr wrap="square" rtlCol="0">
            <a:spAutoFit/>
          </a:bodyPr>
          <a:lstStyle/>
          <a:p>
            <a:pPr algn="just"/>
            <a:r>
              <a:rPr lang="en-US" sz="3200" dirty="0" err="1" smtClean="0">
                <a:solidFill>
                  <a:srgbClr val="7030A0"/>
                </a:solidFill>
                <a:latin typeface="Times New Roman" pitchFamily="18" charset="0"/>
                <a:cs typeface="Times New Roman" pitchFamily="18" charset="0"/>
              </a:rPr>
              <a:t>Khi</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đến</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lớp</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sinh</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viên</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dùng</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thẻ</a:t>
            </a:r>
            <a:r>
              <a:rPr lang="en-US" sz="3200" dirty="0" smtClean="0">
                <a:solidFill>
                  <a:srgbClr val="7030A0"/>
                </a:solidFill>
                <a:latin typeface="Times New Roman" pitchFamily="18" charset="0"/>
                <a:cs typeface="Times New Roman" pitchFamily="18" charset="0"/>
              </a:rPr>
              <a:t> RFID </a:t>
            </a:r>
            <a:r>
              <a:rPr lang="en-US" sz="3200" dirty="0" err="1" smtClean="0">
                <a:solidFill>
                  <a:srgbClr val="7030A0"/>
                </a:solidFill>
                <a:latin typeface="Times New Roman" pitchFamily="18" charset="0"/>
                <a:cs typeface="Times New Roman" pitchFamily="18" charset="0"/>
              </a:rPr>
              <a:t>để</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điểm</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danh</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hệ</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thống</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sẽ</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thông</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báo</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cho</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phụ</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huynh</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nếu</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sinh</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viên</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bỏ</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học</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trong</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ngày</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mà</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không</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thông</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báo</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trước</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cho</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nhà</a:t>
            </a:r>
            <a:r>
              <a:rPr lang="en-US" sz="3200" dirty="0" smtClean="0">
                <a:solidFill>
                  <a:srgbClr val="7030A0"/>
                </a:solidFill>
                <a:latin typeface="Times New Roman" pitchFamily="18" charset="0"/>
                <a:cs typeface="Times New Roman" pitchFamily="18" charset="0"/>
              </a:rPr>
              <a:t> </a:t>
            </a:r>
            <a:r>
              <a:rPr lang="en-US" sz="3200" dirty="0" err="1" smtClean="0">
                <a:solidFill>
                  <a:srgbClr val="7030A0"/>
                </a:solidFill>
                <a:latin typeface="Times New Roman" pitchFamily="18" charset="0"/>
                <a:cs typeface="Times New Roman" pitchFamily="18" charset="0"/>
              </a:rPr>
              <a:t>trường</a:t>
            </a:r>
            <a:endParaRPr lang="en-US" sz="3200"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4367969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14663" y="1377603"/>
            <a:ext cx="6378045" cy="2246769"/>
          </a:xfrm>
          <a:prstGeom prst="rect">
            <a:avLst/>
          </a:prstGeom>
          <a:noFill/>
        </p:spPr>
        <p:txBody>
          <a:bodyPr wrap="square" rtlCol="0">
            <a:spAutoFit/>
          </a:bodyPr>
          <a:lstStyle/>
          <a:p>
            <a:pPr algn="just"/>
            <a:r>
              <a:rPr lang="en-US" sz="2800" dirty="0" err="1" smtClean="0">
                <a:solidFill>
                  <a:srgbClr val="7030A0"/>
                </a:solidFill>
                <a:latin typeface="Times New Roman" pitchFamily="18" charset="0"/>
                <a:cs typeface="Times New Roman" pitchFamily="18" charset="0"/>
              </a:rPr>
              <a:t>Tại</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lớp</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có</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hệ</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thống</a:t>
            </a:r>
            <a:r>
              <a:rPr lang="en-US" sz="2800" dirty="0" smtClean="0">
                <a:solidFill>
                  <a:srgbClr val="7030A0"/>
                </a:solidFill>
                <a:latin typeface="Times New Roman" pitchFamily="18" charset="0"/>
                <a:cs typeface="Times New Roman" pitchFamily="18" charset="0"/>
              </a:rPr>
              <a:t> CCTV </a:t>
            </a:r>
            <a:r>
              <a:rPr lang="en-US" sz="2800" dirty="0" err="1" smtClean="0">
                <a:solidFill>
                  <a:srgbClr val="7030A0"/>
                </a:solidFill>
                <a:latin typeface="Times New Roman" pitchFamily="18" charset="0"/>
                <a:cs typeface="Times New Roman" pitchFamily="18" charset="0"/>
              </a:rPr>
              <a:t>kết</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hợp</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với</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hệ</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thống</a:t>
            </a:r>
            <a:r>
              <a:rPr lang="en-US" sz="2800" dirty="0" smtClean="0">
                <a:solidFill>
                  <a:srgbClr val="7030A0"/>
                </a:solidFill>
                <a:latin typeface="Times New Roman" pitchFamily="18" charset="0"/>
                <a:cs typeface="Times New Roman" pitchFamily="18" charset="0"/>
              </a:rPr>
              <a:t> AI ở </a:t>
            </a:r>
            <a:r>
              <a:rPr lang="en-US" sz="2800" dirty="0" err="1" smtClean="0">
                <a:solidFill>
                  <a:srgbClr val="7030A0"/>
                </a:solidFill>
                <a:latin typeface="Times New Roman" pitchFamily="18" charset="0"/>
                <a:cs typeface="Times New Roman" pitchFamily="18" charset="0"/>
              </a:rPr>
              <a:t>trung</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tâm</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xử</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lý</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dữ</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liệu</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sẽ</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giúp</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phát</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hiện</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các</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sinh</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viên</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ngủ</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gật</a:t>
            </a:r>
            <a:r>
              <a:rPr lang="en-US" sz="2800" dirty="0" smtClean="0">
                <a:solidFill>
                  <a:srgbClr val="7030A0"/>
                </a:solidFill>
                <a:latin typeface="Times New Roman" pitchFamily="18" charset="0"/>
                <a:cs typeface="Times New Roman" pitchFamily="18" charset="0"/>
              </a:rPr>
              <a:t> hay </a:t>
            </a:r>
            <a:r>
              <a:rPr lang="en-US" sz="2800" dirty="0" err="1" smtClean="0">
                <a:solidFill>
                  <a:srgbClr val="7030A0"/>
                </a:solidFill>
                <a:latin typeface="Times New Roman" pitchFamily="18" charset="0"/>
                <a:cs typeface="Times New Roman" pitchFamily="18" charset="0"/>
              </a:rPr>
              <a:t>mất</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tập</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trung</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trong</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tiết</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học</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để</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nhắc</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nhở</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sinh</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viên</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thông</a:t>
            </a:r>
            <a:r>
              <a:rPr lang="en-US" sz="2800" dirty="0" smtClean="0">
                <a:solidFill>
                  <a:srgbClr val="7030A0"/>
                </a:solidFill>
                <a:latin typeface="Times New Roman" pitchFamily="18" charset="0"/>
                <a:cs typeface="Times New Roman" pitchFamily="18" charset="0"/>
              </a:rPr>
              <a:t> qua smartphone </a:t>
            </a:r>
            <a:r>
              <a:rPr lang="en-US" sz="2800" dirty="0" err="1" smtClean="0">
                <a:solidFill>
                  <a:srgbClr val="7030A0"/>
                </a:solidFill>
                <a:latin typeface="Times New Roman" pitchFamily="18" charset="0"/>
                <a:cs typeface="Times New Roman" pitchFamily="18" charset="0"/>
              </a:rPr>
              <a:t>của</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sinh</a:t>
            </a:r>
            <a:r>
              <a:rPr lang="en-US" sz="2800" dirty="0" smtClean="0">
                <a:solidFill>
                  <a:srgbClr val="7030A0"/>
                </a:solidFill>
                <a:latin typeface="Times New Roman" pitchFamily="18" charset="0"/>
                <a:cs typeface="Times New Roman" pitchFamily="18" charset="0"/>
              </a:rPr>
              <a:t> </a:t>
            </a:r>
            <a:r>
              <a:rPr lang="en-US" sz="2800" dirty="0" err="1" smtClean="0">
                <a:solidFill>
                  <a:srgbClr val="7030A0"/>
                </a:solidFill>
                <a:latin typeface="Times New Roman" pitchFamily="18" charset="0"/>
                <a:cs typeface="Times New Roman" pitchFamily="18" charset="0"/>
              </a:rPr>
              <a:t>viên</a:t>
            </a:r>
            <a:r>
              <a:rPr lang="en-US" sz="2800" dirty="0" smtClean="0">
                <a:solidFill>
                  <a:srgbClr val="7030A0"/>
                </a:solidFill>
                <a:latin typeface="Times New Roman" pitchFamily="18" charset="0"/>
                <a:cs typeface="Times New Roman" pitchFamily="18" charset="0"/>
              </a:rPr>
              <a:t>.</a:t>
            </a:r>
            <a:endParaRPr lang="en-US" sz="2800" dirty="0">
              <a:solidFill>
                <a:srgbClr val="7030A0"/>
              </a:solidFill>
              <a:latin typeface="Times New Roman" pitchFamily="18" charset="0"/>
              <a:cs typeface="Times New Roman" pitchFamily="18" charset="0"/>
            </a:endParaRPr>
          </a:p>
        </p:txBody>
      </p:sp>
      <p:sp>
        <p:nvSpPr>
          <p:cNvPr id="3" name="Rounded Rectangle 2"/>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smtClean="0">
                <a:solidFill>
                  <a:schemeClr val="tx2">
                    <a:lumMod val="75000"/>
                  </a:schemeClr>
                </a:solidFill>
                <a:latin typeface="Arial" panose="020B0604020202020204" pitchFamily="34" charset="0"/>
                <a:cs typeface="Arial" panose="020B0604020202020204" pitchFamily="34" charset="0"/>
              </a:rPr>
              <a:t>SINH</a:t>
            </a:r>
            <a:r>
              <a:rPr lang="en-US" sz="2000" b="1" dirty="0" smtClean="0">
                <a:solidFill>
                  <a:schemeClr val="tx2">
                    <a:lumMod val="75000"/>
                  </a:schemeClr>
                </a:solidFill>
                <a:latin typeface="Arial" panose="020B0604020202020204" pitchFamily="34" charset="0"/>
                <a:cs typeface="Arial" panose="020B0604020202020204" pitchFamily="34" charset="0"/>
              </a:rPr>
              <a:t>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pic>
        <p:nvPicPr>
          <p:cNvPr id="6146" name="Picture 2" descr="Image result for AI to warning sleeping student in clas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082" y="1377603"/>
            <a:ext cx="4430620" cy="4975106"/>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Image result for modern practice classroom in university&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0082" y="3717318"/>
            <a:ext cx="4357467" cy="245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6639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8215" y="5303746"/>
            <a:ext cx="11230708" cy="1077218"/>
          </a:xfrm>
          <a:prstGeom prst="rect">
            <a:avLst/>
          </a:prstGeom>
          <a:noFill/>
        </p:spPr>
        <p:txBody>
          <a:bodyPr wrap="square" rtlCol="0">
            <a:spAutoFit/>
          </a:bodyPr>
          <a:lstStyle/>
          <a:p>
            <a:pPr algn="just"/>
            <a:r>
              <a:rPr lang="en-US" sz="3200" b="1" dirty="0" err="1" smtClean="0">
                <a:solidFill>
                  <a:schemeClr val="accent5">
                    <a:lumMod val="75000"/>
                  </a:schemeClr>
                </a:solidFill>
                <a:latin typeface="Times New Roman" pitchFamily="18" charset="0"/>
                <a:cs typeface="Times New Roman" pitchFamily="18" charset="0"/>
              </a:rPr>
              <a:t>Tại</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lớp</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có</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hệ</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thống</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truyền</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hình</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trực</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tiếp</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để</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có</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thể</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giúp</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các</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sinh</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viên</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học</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từ</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xa</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theo</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dõi</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trực</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tiếp</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bài</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giảng</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của</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giảng</a:t>
            </a:r>
            <a:r>
              <a:rPr lang="en-US" sz="3200" b="1" dirty="0" smtClean="0">
                <a:solidFill>
                  <a:schemeClr val="accent5">
                    <a:lumMod val="75000"/>
                  </a:schemeClr>
                </a:solidFill>
                <a:latin typeface="Times New Roman" pitchFamily="18" charset="0"/>
                <a:cs typeface="Times New Roman" pitchFamily="18" charset="0"/>
              </a:rPr>
              <a:t> </a:t>
            </a:r>
            <a:r>
              <a:rPr lang="en-US" sz="3200" b="1" dirty="0" err="1" smtClean="0">
                <a:solidFill>
                  <a:schemeClr val="accent5">
                    <a:lumMod val="75000"/>
                  </a:schemeClr>
                </a:solidFill>
                <a:latin typeface="Times New Roman" pitchFamily="18" charset="0"/>
                <a:cs typeface="Times New Roman" pitchFamily="18" charset="0"/>
              </a:rPr>
              <a:t>viên</a:t>
            </a:r>
            <a:r>
              <a:rPr lang="en-US" sz="3200" b="1" dirty="0" smtClean="0">
                <a:solidFill>
                  <a:schemeClr val="accent5">
                    <a:lumMod val="75000"/>
                  </a:schemeClr>
                </a:solidFill>
                <a:latin typeface="Times New Roman" pitchFamily="18" charset="0"/>
                <a:cs typeface="Times New Roman" pitchFamily="18" charset="0"/>
              </a:rPr>
              <a:t>.</a:t>
            </a:r>
            <a:endParaRPr lang="en-US" sz="3200" b="1" dirty="0">
              <a:solidFill>
                <a:schemeClr val="accent5">
                  <a:lumMod val="75000"/>
                </a:schemeClr>
              </a:solidFill>
              <a:latin typeface="Times New Roman" pitchFamily="18" charset="0"/>
              <a:cs typeface="Times New Roman" pitchFamily="18" charset="0"/>
            </a:endParaRPr>
          </a:p>
        </p:txBody>
      </p:sp>
      <p:sp>
        <p:nvSpPr>
          <p:cNvPr id="3" name="Rounded Rectangle 2"/>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smtClean="0">
                <a:solidFill>
                  <a:schemeClr val="tx2">
                    <a:lumMod val="75000"/>
                  </a:schemeClr>
                </a:solidFill>
                <a:latin typeface="Arial" panose="020B0604020202020204" pitchFamily="34" charset="0"/>
                <a:cs typeface="Arial" panose="020B0604020202020204" pitchFamily="34" charset="0"/>
              </a:rPr>
              <a:t>SINH</a:t>
            </a:r>
            <a:r>
              <a:rPr lang="en-US" sz="2000" b="1" dirty="0" smtClean="0">
                <a:solidFill>
                  <a:schemeClr val="tx2">
                    <a:lumMod val="75000"/>
                  </a:schemeClr>
                </a:solidFill>
                <a:latin typeface="Arial" panose="020B0604020202020204" pitchFamily="34" charset="0"/>
                <a:cs typeface="Arial" panose="020B0604020202020204" pitchFamily="34" charset="0"/>
              </a:rPr>
              <a:t>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pic>
        <p:nvPicPr>
          <p:cNvPr id="6150" name="Picture 6" descr="Image result for online training system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587" y="1350869"/>
            <a:ext cx="10839450" cy="3771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5671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CƠ SỞ HẠ TẦNG</a:t>
            </a:r>
            <a:endParaRPr lang="en-US" sz="2000" b="1" dirty="0">
              <a:solidFill>
                <a:schemeClr val="tx2">
                  <a:lumMod val="75000"/>
                </a:schemeClr>
              </a:solidFill>
              <a:latin typeface="Arial" panose="020B0604020202020204" pitchFamily="34" charset="0"/>
              <a:cs typeface="Arial" panose="020B0604020202020204" pitchFamily="34" charset="0"/>
            </a:endParaRPr>
          </a:p>
        </p:txBody>
      </p:sp>
      <p:pic>
        <p:nvPicPr>
          <p:cNvPr id="9218" name="Picture 2" descr="Image result for modern classroom&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671" y="1358360"/>
            <a:ext cx="3482788" cy="22521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525537" y="1699604"/>
            <a:ext cx="7433983" cy="1569660"/>
          </a:xfrm>
          <a:prstGeom prst="rect">
            <a:avLst/>
          </a:prstGeom>
          <a:noFill/>
        </p:spPr>
        <p:txBody>
          <a:bodyPr wrap="square" rtlCol="0">
            <a:spAutoFit/>
          </a:bodyPr>
          <a:lstStyle/>
          <a:p>
            <a:pPr algn="just"/>
            <a:r>
              <a:rPr lang="en-US" sz="3200" dirty="0" err="1" smtClean="0">
                <a:solidFill>
                  <a:schemeClr val="accent5">
                    <a:lumMod val="75000"/>
                  </a:schemeClr>
                </a:solidFill>
                <a:latin typeface="Times New Roman" pitchFamily="18" charset="0"/>
                <a:cs typeface="Times New Roman" pitchFamily="18" charset="0"/>
              </a:rPr>
              <a:t>Phòng</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học</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lý</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thuyết</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và</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thực</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hành</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bao</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gồm</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các</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thiết</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bị</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công</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nghệ</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giúp</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tăng</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cường</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trải</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nghiệm</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của</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sinh</a:t>
            </a:r>
            <a:r>
              <a:rPr lang="en-US" sz="3200" dirty="0" smtClean="0">
                <a:solidFill>
                  <a:schemeClr val="accent5">
                    <a:lumMod val="75000"/>
                  </a:schemeClr>
                </a:solidFill>
                <a:latin typeface="Times New Roman" pitchFamily="18" charset="0"/>
                <a:cs typeface="Times New Roman" pitchFamily="18" charset="0"/>
              </a:rPr>
              <a:t> </a:t>
            </a:r>
            <a:r>
              <a:rPr lang="en-US" sz="3200" dirty="0" err="1" smtClean="0">
                <a:solidFill>
                  <a:schemeClr val="accent5">
                    <a:lumMod val="75000"/>
                  </a:schemeClr>
                </a:solidFill>
                <a:latin typeface="Times New Roman" pitchFamily="18" charset="0"/>
                <a:cs typeface="Times New Roman" pitchFamily="18" charset="0"/>
              </a:rPr>
              <a:t>viên</a:t>
            </a:r>
            <a:endParaRPr lang="en-US" sz="3200" dirty="0">
              <a:solidFill>
                <a:schemeClr val="accent5">
                  <a:lumMod val="75000"/>
                </a:schemeClr>
              </a:solidFill>
              <a:latin typeface="Times New Roman" pitchFamily="18" charset="0"/>
              <a:cs typeface="Times New Roman" pitchFamily="18" charset="0"/>
            </a:endParaRPr>
          </a:p>
        </p:txBody>
      </p:sp>
      <p:pic>
        <p:nvPicPr>
          <p:cNvPr id="9220" name="Picture 4" descr="Image result for VR, AR practice classroom in university&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3065" y="3799256"/>
            <a:ext cx="2534167" cy="2422664"/>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Image result for VR, AR practice classroom in university&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2370" y="3436974"/>
            <a:ext cx="5156948" cy="2900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09147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CƠ SỞ HẠ TẦNG</a:t>
            </a:r>
            <a:endParaRPr lang="en-US" sz="2000" b="1" dirty="0">
              <a:solidFill>
                <a:schemeClr val="tx2">
                  <a:lumMod val="75000"/>
                </a:schemeClr>
              </a:solidFill>
              <a:latin typeface="Arial" panose="020B0604020202020204" pitchFamily="34" charset="0"/>
              <a:cs typeface="Arial" panose="020B0604020202020204" pitchFamily="34" charset="0"/>
            </a:endParaRPr>
          </a:p>
        </p:txBody>
      </p:sp>
      <p:pic>
        <p:nvPicPr>
          <p:cNvPr id="10242" name="Picture 2" descr="Image result for AI systems in university&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775" y="1830014"/>
            <a:ext cx="6248400" cy="40386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013331" y="1495769"/>
            <a:ext cx="5143500" cy="3970318"/>
          </a:xfrm>
          <a:prstGeom prst="rect">
            <a:avLst/>
          </a:prstGeom>
          <a:noFill/>
        </p:spPr>
        <p:txBody>
          <a:bodyPr wrap="square" rtlCol="0">
            <a:spAutoFit/>
          </a:bodyPr>
          <a:lstStyle/>
          <a:p>
            <a:pPr algn="just"/>
            <a:r>
              <a:rPr lang="en-US" sz="3600" b="1" dirty="0" err="1" smtClean="0">
                <a:solidFill>
                  <a:schemeClr val="accent5">
                    <a:lumMod val="50000"/>
                  </a:schemeClr>
                </a:solidFill>
                <a:latin typeface="Times New Roman" pitchFamily="18" charset="0"/>
                <a:cs typeface="Times New Roman" pitchFamily="18" charset="0"/>
              </a:rPr>
              <a:t>Nhà</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trường</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cần</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có</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hệ</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thống</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thu</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thập</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quản</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lý</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và</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phân</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tích</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dữ</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liệu</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để</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hỗ</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trợ</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trong</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công</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tác</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đào</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tạo</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đánh</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giá</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sinh</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viên</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và</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hiệu</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quả</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giảng</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dạy</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của</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giảng</a:t>
            </a:r>
            <a:r>
              <a:rPr lang="en-US" sz="3600" b="1" dirty="0" smtClean="0">
                <a:solidFill>
                  <a:schemeClr val="accent5">
                    <a:lumMod val="50000"/>
                  </a:schemeClr>
                </a:solidFill>
                <a:latin typeface="Times New Roman" pitchFamily="18" charset="0"/>
                <a:cs typeface="Times New Roman" pitchFamily="18" charset="0"/>
              </a:rPr>
              <a:t> </a:t>
            </a:r>
            <a:r>
              <a:rPr lang="en-US" sz="3600" b="1" dirty="0" err="1" smtClean="0">
                <a:solidFill>
                  <a:schemeClr val="accent5">
                    <a:lumMod val="50000"/>
                  </a:schemeClr>
                </a:solidFill>
                <a:latin typeface="Times New Roman" pitchFamily="18" charset="0"/>
                <a:cs typeface="Times New Roman" pitchFamily="18" charset="0"/>
              </a:rPr>
              <a:t>viên</a:t>
            </a:r>
            <a:r>
              <a:rPr lang="en-US" sz="3600" b="1" dirty="0" smtClean="0">
                <a:solidFill>
                  <a:schemeClr val="accent5">
                    <a:lumMod val="50000"/>
                  </a:schemeClr>
                </a:solidFill>
                <a:latin typeface="Times New Roman" pitchFamily="18" charset="0"/>
                <a:cs typeface="Times New Roman" pitchFamily="18" charset="0"/>
              </a:rPr>
              <a:t>.</a:t>
            </a:r>
            <a:endParaRPr lang="en-US" sz="3600" b="1" dirty="0">
              <a:solidFill>
                <a:schemeClr val="accent5">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3214114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78523" y="1982596"/>
            <a:ext cx="10269417" cy="175432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spc="0" dirty="0" err="1"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XIN</a:t>
            </a:r>
            <a:r>
              <a:rPr lang="en-US" sz="5400" b="1" cap="all" spc="0" dirty="0"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 </a:t>
            </a:r>
            <a:r>
              <a:rPr lang="en-US" sz="5400" b="1" cap="all" spc="0" dirty="0" err="1"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CẢM</a:t>
            </a:r>
            <a:r>
              <a:rPr lang="en-US" sz="5400" b="1" cap="all" spc="0" dirty="0"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 </a:t>
            </a:r>
            <a:r>
              <a:rPr lang="en-US" sz="5400" b="1" cap="all" spc="0" dirty="0" err="1"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ƠN</a:t>
            </a:r>
            <a:r>
              <a:rPr lang="en-US" sz="5400" b="1" cap="all" spc="0" dirty="0"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 </a:t>
            </a:r>
            <a:r>
              <a:rPr lang="en-US" sz="5400" b="1" cap="all" spc="0" dirty="0" err="1"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SỰ</a:t>
            </a:r>
            <a:r>
              <a:rPr lang="en-US" sz="5400" b="1" cap="all" spc="0" dirty="0"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 </a:t>
            </a:r>
            <a:r>
              <a:rPr lang="en-US" sz="5400" b="1" cap="all" spc="0" dirty="0" err="1"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CHÚ</a:t>
            </a:r>
            <a:r>
              <a:rPr lang="en-US" sz="5400" b="1" cap="all" spc="0" dirty="0"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 Ý </a:t>
            </a:r>
          </a:p>
          <a:p>
            <a:pPr algn="ctr"/>
            <a:r>
              <a:rPr lang="en-US" sz="5400" b="1" cap="all" spc="0" dirty="0"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THEO </a:t>
            </a:r>
            <a:r>
              <a:rPr lang="en-US" sz="5400" b="1" cap="all" spc="0" dirty="0" err="1"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DÕI</a:t>
            </a:r>
            <a:r>
              <a:rPr lang="en-US" sz="5400" b="1" cap="all" spc="0" dirty="0"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 </a:t>
            </a:r>
            <a:r>
              <a:rPr lang="en-US" sz="5400" b="1" cap="all" spc="0" dirty="0" err="1"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CỦA</a:t>
            </a:r>
            <a:r>
              <a:rPr lang="en-US" sz="5400" b="1" cap="all" spc="0" dirty="0"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 </a:t>
            </a:r>
            <a:r>
              <a:rPr lang="en-US" sz="5400" b="1" cap="all" spc="0" dirty="0" err="1"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QUÝ</a:t>
            </a:r>
            <a:r>
              <a:rPr lang="en-US" sz="5400" b="1" cap="all" spc="0" dirty="0"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 </a:t>
            </a:r>
            <a:r>
              <a:rPr lang="en-US" sz="5400" b="1" cap="all" spc="0" dirty="0" err="1"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THẦY</a:t>
            </a:r>
            <a:r>
              <a:rPr lang="en-US" sz="5400" b="1" cap="all" spc="0" dirty="0"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 </a:t>
            </a:r>
            <a:r>
              <a:rPr lang="en-US" sz="5400" b="1" cap="all" spc="0" dirty="0" err="1" smtClean="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anose="020B0604020202020204" pitchFamily="34" charset="0"/>
                <a:cs typeface="Arial" panose="020B0604020202020204" pitchFamily="34" charset="0"/>
              </a:rPr>
              <a:t>CÔ</a:t>
            </a:r>
            <a:endParaRPr lang="en-US" sz="5400" b="1" cap="all" spc="0" dirty="0">
              <a:ln/>
              <a:solidFill>
                <a:srgbClr val="002060"/>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extLst>
      <p:ext uri="{BB962C8B-B14F-4D97-AF65-F5344CB8AC3E}">
        <p14:creationId xmlns:p14="http://schemas.microsoft.com/office/powerpoint/2010/main" val="346467739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475</TotalTime>
  <Words>669</Words>
  <Application>Microsoft Office PowerPoint</Application>
  <PresentationFormat>Custom</PresentationFormat>
  <Paragraphs>56</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user</cp:lastModifiedBy>
  <cp:revision>29</cp:revision>
  <dcterms:created xsi:type="dcterms:W3CDTF">2019-12-08T01:30:05Z</dcterms:created>
  <dcterms:modified xsi:type="dcterms:W3CDTF">2019-12-13T08:02:48Z</dcterms:modified>
</cp:coreProperties>
</file>